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Helvetica Neue Light"/>
      <p:regular r:id="rId46"/>
      <p:bold r:id="rId47"/>
      <p:italic r:id="rId48"/>
      <p:boldItalic r:id="rId49"/>
    </p:embeddedFont>
    <p:embeddedFont>
      <p:font typeface="DM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FE089F-70D2-41DA-8667-0B3E15AE95D9}">
  <a:tblStyle styleId="{B9FE089F-70D2-41DA-8667-0B3E15AE95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HelveticaNeueLight-regular.fntdata"/><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443f1347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443f1347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4d846986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4d846986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4d846986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4d846986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4d846986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4d846986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4d846986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e4d846986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4d846986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4d846986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4d846986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4d846986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4d8469860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e4d8469860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e4d846986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e4d8469860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58a5abd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58a5abd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58a5abdb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58a5abdb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443f1347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443f1347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58a5abdb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58a5abdb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58a5abdb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58a5abdb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443f1347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e443f1347d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e443f1347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e443f1347d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e4d846986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e4d846986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4d846986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4d846986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e4d8469860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e4d8469860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4d8469860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4d8469860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443f1347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443f1347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443f1347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443f1347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4d84698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e4d84698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443f1347d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e443f1347d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e443f1347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e443f1347d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e443f1347d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e443f1347d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443f1347d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443f1347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443f1347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e443f1347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963e5b2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5963e5b2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e443f1347d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e443f1347d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e4d8469860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e4d8469860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e443f1347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e443f1347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4d846986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4d846986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443f1347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443f1347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443f1347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443f1347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4d846986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4d846986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4d846986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4d846986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4d846986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4d846986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1">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2" name="Shape 72"/>
        <p:cNvGrpSpPr/>
        <p:nvPr/>
      </p:nvGrpSpPr>
      <p:grpSpPr>
        <a:xfrm>
          <a:off x="0" y="0"/>
          <a:ext cx="0" cy="0"/>
          <a:chOff x="0" y="0"/>
          <a:chExt cx="0" cy="0"/>
        </a:xfrm>
      </p:grpSpPr>
      <p:sp>
        <p:nvSpPr>
          <p:cNvPr id="73" name="Google Shape;73;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5" name="Google Shape;75;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0" name="Google Shape;80;p2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8" name="Shape 88"/>
        <p:cNvGrpSpPr/>
        <p:nvPr/>
      </p:nvGrpSpPr>
      <p:grpSpPr>
        <a:xfrm>
          <a:off x="0" y="0"/>
          <a:ext cx="0" cy="0"/>
          <a:chOff x="0" y="0"/>
          <a:chExt cx="0" cy="0"/>
        </a:xfrm>
      </p:grpSpPr>
      <p:pic>
        <p:nvPicPr>
          <p:cNvPr id="89" name="Google Shape;89;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5" name="Shape 105"/>
        <p:cNvGrpSpPr/>
        <p:nvPr/>
      </p:nvGrpSpPr>
      <p:grpSpPr>
        <a:xfrm>
          <a:off x="0" y="0"/>
          <a:ext cx="0" cy="0"/>
          <a:chOff x="0" y="0"/>
          <a:chExt cx="0" cy="0"/>
        </a:xfrm>
      </p:grpSpPr>
      <p:pic>
        <p:nvPicPr>
          <p:cNvPr id="106" name="Google Shape;106;p3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6" Type="http://schemas.openxmlformats.org/officeDocument/2006/relationships/theme" Target="../theme/theme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 name="Google Shape;70;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1" name="Google Shape;7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0.jp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27.png"/><Relationship Id="rId5"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27.png"/><Relationship Id="rId5" Type="http://schemas.openxmlformats.org/officeDocument/2006/relationships/image" Target="../media/image53.png"/><Relationship Id="rId6"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56.jp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56.jpg"/><Relationship Id="rId4" Type="http://schemas.openxmlformats.org/officeDocument/2006/relationships/image" Target="../media/image27.png"/><Relationship Id="rId5"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hyperlink" Target="https://hub.docker.com/" TargetMode="Externa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www.youtube.com/watch?v=aa5TJ9OrbO8" TargetMode="Externa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www.youtube.com/watch?v=48lBrNMxjUQ" TargetMode="External"/><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hyperlink" Target="https://allcode.com/cloud-provide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27.png"/><Relationship Id="rId5"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1.png"/><Relationship Id="rId5" Type="http://schemas.openxmlformats.org/officeDocument/2006/relationships/hyperlink" Target="https://colab.research.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7.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49.png"/><Relationship Id="rId5" Type="http://schemas.openxmlformats.org/officeDocument/2006/relationships/image" Target="../media/image5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hyperlink" Target="https://www.redhat.com/pt-br/topics/containers/what-is-docker" TargetMode="External"/><Relationship Id="rId5" Type="http://schemas.openxmlformats.org/officeDocument/2006/relationships/hyperlink" Target="https://blog.saninternet.com/aws-vs-azure-vs-googl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7.jp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7"/>
          <p:cNvSpPr txBox="1"/>
          <p:nvPr/>
        </p:nvSpPr>
        <p:spPr>
          <a:xfrm>
            <a:off x="341250" y="1701150"/>
            <a:ext cx="47304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12" name="Google Shape;112;p37"/>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13" name="Google Shape;113;p37"/>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14" name="Google Shape;114;p37"/>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5" name="Google Shape;115;p37"/>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7"/>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7"/>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7"/>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9" name="Google Shape;119;p37"/>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20" name="Google Shape;120;p37"/>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21" name="Google Shape;121;p37"/>
          <p:cNvPicPr preferRelativeResize="0"/>
          <p:nvPr/>
        </p:nvPicPr>
        <p:blipFill rotWithShape="1">
          <a:blip r:embed="rId4">
            <a:alphaModFix/>
          </a:blip>
          <a:srcRect b="18725" l="7713" r="22673" t="26038"/>
          <a:stretch/>
        </p:blipFill>
        <p:spPr>
          <a:xfrm>
            <a:off x="7186525" y="798850"/>
            <a:ext cx="1069200" cy="969600"/>
          </a:xfrm>
          <a:prstGeom prst="rect">
            <a:avLst/>
          </a:prstGeom>
          <a:noFill/>
          <a:ln>
            <a:noFill/>
          </a:ln>
        </p:spPr>
      </p:pic>
      <p:pic>
        <p:nvPicPr>
          <p:cNvPr id="122" name="Google Shape;122;p37"/>
          <p:cNvPicPr preferRelativeResize="0"/>
          <p:nvPr/>
        </p:nvPicPr>
        <p:blipFill rotWithShape="1">
          <a:blip r:embed="rId5">
            <a:alphaModFix/>
          </a:blip>
          <a:srcRect b="9313" l="0" r="0" t="0"/>
          <a:stretch/>
        </p:blipFill>
        <p:spPr>
          <a:xfrm>
            <a:off x="7186525" y="2015925"/>
            <a:ext cx="1069200" cy="969600"/>
          </a:xfrm>
          <a:prstGeom prst="rect">
            <a:avLst/>
          </a:prstGeom>
          <a:noFill/>
          <a:ln>
            <a:noFill/>
          </a:ln>
        </p:spPr>
      </p:pic>
      <p:pic>
        <p:nvPicPr>
          <p:cNvPr id="123" name="Google Shape;123;p37"/>
          <p:cNvPicPr preferRelativeResize="0"/>
          <p:nvPr/>
        </p:nvPicPr>
        <p:blipFill rotWithShape="1">
          <a:blip r:embed="rId6">
            <a:alphaModFix/>
          </a:blip>
          <a:srcRect b="37122" l="5824" r="28725" t="0"/>
          <a:stretch/>
        </p:blipFill>
        <p:spPr>
          <a:xfrm>
            <a:off x="7186525" y="3232900"/>
            <a:ext cx="1069200" cy="10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6"/>
          <p:cNvSpPr txBox="1"/>
          <p:nvPr/>
        </p:nvSpPr>
        <p:spPr>
          <a:xfrm>
            <a:off x="473350" y="688825"/>
            <a:ext cx="71694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Como criar um Virtual Environment? </a:t>
            </a:r>
            <a:endParaRPr b="1" sz="3500">
              <a:solidFill>
                <a:srgbClr val="EAFF6A"/>
              </a:solidFill>
              <a:latin typeface="DM Sans"/>
              <a:ea typeface="DM Sans"/>
              <a:cs typeface="DM Sans"/>
              <a:sym typeface="DM Sans"/>
            </a:endParaRPr>
          </a:p>
        </p:txBody>
      </p:sp>
      <p:graphicFrame>
        <p:nvGraphicFramePr>
          <p:cNvPr id="187" name="Google Shape;187;p46"/>
          <p:cNvGraphicFramePr/>
          <p:nvPr/>
        </p:nvGraphicFramePr>
        <p:xfrm>
          <a:off x="517050" y="1843235"/>
          <a:ext cx="3000000" cy="3000000"/>
        </p:xfrm>
        <a:graphic>
          <a:graphicData uri="http://schemas.openxmlformats.org/drawingml/2006/table">
            <a:tbl>
              <a:tblPr>
                <a:noFill/>
                <a:tableStyleId>{B9FE089F-70D2-41DA-8667-0B3E15AE95D9}</a:tableStyleId>
              </a:tblPr>
              <a:tblGrid>
                <a:gridCol w="1423050"/>
                <a:gridCol w="2817000"/>
                <a:gridCol w="2714675"/>
              </a:tblGrid>
              <a:tr h="374625">
                <a:tc>
                  <a:txBody>
                    <a:bodyPr/>
                    <a:lstStyle/>
                    <a:p>
                      <a:pPr indent="0" lvl="0" marL="0" rtl="0" algn="l">
                        <a:spcBef>
                          <a:spcPts val="0"/>
                        </a:spcBef>
                        <a:spcAft>
                          <a:spcPts val="0"/>
                        </a:spcAft>
                        <a:buNone/>
                      </a:pPr>
                      <a:r>
                        <a:t/>
                      </a:r>
                      <a:endParaRPr sz="1350">
                        <a:solidFill>
                          <a:schemeClr val="lt2"/>
                        </a:solidFill>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pt-BR" sz="1350">
                          <a:solidFill>
                            <a:schemeClr val="dk1"/>
                          </a:solidFill>
                          <a:latin typeface="DM Sans"/>
                          <a:ea typeface="DM Sans"/>
                          <a:cs typeface="DM Sans"/>
                          <a:sym typeface="DM Sans"/>
                        </a:rPr>
                        <a:t>Windows</a:t>
                      </a:r>
                      <a:endParaRPr b="1" sz="1350">
                        <a:solidFill>
                          <a:schemeClr val="dk1"/>
                        </a:solidFill>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pt-BR" sz="1350">
                          <a:solidFill>
                            <a:schemeClr val="dk1"/>
                          </a:solidFill>
                          <a:latin typeface="DM Sans"/>
                          <a:ea typeface="DM Sans"/>
                          <a:cs typeface="DM Sans"/>
                          <a:sym typeface="DM Sans"/>
                        </a:rPr>
                        <a:t>Linux e MacOS</a:t>
                      </a:r>
                      <a:endParaRPr b="1" sz="1350">
                        <a:solidFill>
                          <a:schemeClr val="dk1"/>
                        </a:solidFill>
                        <a:latin typeface="DM Sans"/>
                        <a:ea typeface="DM Sans"/>
                        <a:cs typeface="DM Sans"/>
                        <a:sym typeface="DM Sans"/>
                      </a:endParaRPr>
                    </a:p>
                  </a:txBody>
                  <a:tcPr marT="91425" marB="91425" marR="91425" marL="91425">
                    <a:solidFill>
                      <a:srgbClr val="EAFF6A"/>
                    </a:solidFill>
                  </a:tcPr>
                </a:tc>
              </a:tr>
              <a:tr h="374625">
                <a:tc>
                  <a:txBody>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Abrir</a:t>
                      </a:r>
                      <a:endParaRPr b="1" sz="1350">
                        <a:solidFill>
                          <a:schemeClr val="dk1"/>
                        </a:solidFill>
                        <a:latin typeface="DM Sans"/>
                        <a:ea typeface="DM Sans"/>
                        <a:cs typeface="DM Sans"/>
                        <a:sym typeface="DM Sans"/>
                      </a:endParaRPr>
                    </a:p>
                  </a:txBody>
                  <a:tcPr marT="91425" marB="91425" marR="91425" marL="91425">
                    <a:solidFill>
                      <a:schemeClr val="lt2"/>
                    </a:solidFill>
                  </a:tcPr>
                </a:tc>
                <a:tc>
                  <a:txBody>
                    <a:bodyPr/>
                    <a:lstStyle/>
                    <a:p>
                      <a:pPr indent="0" lvl="0" marL="0" rtl="0" algn="l">
                        <a:spcBef>
                          <a:spcPts val="0"/>
                        </a:spcBef>
                        <a:spcAft>
                          <a:spcPts val="0"/>
                        </a:spcAft>
                        <a:buNone/>
                      </a:pPr>
                      <a:r>
                        <a:rPr lang="pt-BR" sz="1350">
                          <a:solidFill>
                            <a:schemeClr val="lt2"/>
                          </a:solidFill>
                          <a:latin typeface="DM Sans"/>
                          <a:ea typeface="DM Sans"/>
                          <a:cs typeface="DM Sans"/>
                          <a:sym typeface="DM Sans"/>
                        </a:rPr>
                        <a:t>Prompt de Comando</a:t>
                      </a:r>
                      <a:endParaRPr sz="1350">
                        <a:solidFill>
                          <a:schemeClr val="lt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pt-BR" sz="1350">
                          <a:solidFill>
                            <a:schemeClr val="lt2"/>
                          </a:solidFill>
                          <a:latin typeface="DM Sans"/>
                          <a:ea typeface="DM Sans"/>
                          <a:cs typeface="DM Sans"/>
                          <a:sym typeface="DM Sans"/>
                        </a:rPr>
                        <a:t>Terminal</a:t>
                      </a:r>
                      <a:endParaRPr sz="1350">
                        <a:solidFill>
                          <a:schemeClr val="lt2"/>
                        </a:solidFill>
                        <a:latin typeface="DM Sans"/>
                        <a:ea typeface="DM Sans"/>
                        <a:cs typeface="DM Sans"/>
                        <a:sym typeface="DM Sans"/>
                      </a:endParaRPr>
                    </a:p>
                  </a:txBody>
                  <a:tcPr marT="91425" marB="91425" marR="91425" marL="91425"/>
                </a:tc>
              </a:tr>
              <a:tr h="830225">
                <a:tc>
                  <a:txBody>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Criando o Environment</a:t>
                      </a:r>
                      <a:endParaRPr b="1" sz="1350">
                        <a:solidFill>
                          <a:schemeClr val="dk1"/>
                        </a:solidFill>
                        <a:latin typeface="DM Sans"/>
                        <a:ea typeface="DM Sans"/>
                        <a:cs typeface="DM Sans"/>
                        <a:sym typeface="DM Sans"/>
                      </a:endParaRPr>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lang="pt-BR" sz="1350">
                          <a:solidFill>
                            <a:schemeClr val="lt2"/>
                          </a:solidFill>
                          <a:latin typeface="DM Sans"/>
                          <a:ea typeface="DM Sans"/>
                          <a:cs typeface="DM Sans"/>
                          <a:sym typeface="DM Sans"/>
                        </a:rPr>
                        <a:t>pip install virtualenv</a:t>
                      </a:r>
                      <a:endParaRPr sz="1350">
                        <a:solidFill>
                          <a:schemeClr val="lt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solidFill>
                            <a:schemeClr val="lt2"/>
                          </a:solidFill>
                          <a:latin typeface="DM Sans"/>
                          <a:ea typeface="DM Sans"/>
                          <a:cs typeface="DM Sans"/>
                          <a:sym typeface="DM Sans"/>
                        </a:rPr>
                        <a:t>pip install virtualenvwrapper-win</a:t>
                      </a:r>
                      <a:endParaRPr sz="1350">
                        <a:solidFill>
                          <a:schemeClr val="lt2"/>
                        </a:solidFill>
                        <a:latin typeface="DM Sans"/>
                        <a:ea typeface="DM Sans"/>
                        <a:cs typeface="DM Sans"/>
                        <a:sym typeface="DM Sans"/>
                      </a:endParaRPr>
                    </a:p>
                    <a:p>
                      <a:pPr indent="0" lvl="0" marL="0" rtl="0" algn="l">
                        <a:spcBef>
                          <a:spcPts val="0"/>
                        </a:spcBef>
                        <a:spcAft>
                          <a:spcPts val="0"/>
                        </a:spcAft>
                        <a:buNone/>
                      </a:pPr>
                      <a:r>
                        <a:rPr lang="pt-BR" sz="1350">
                          <a:solidFill>
                            <a:schemeClr val="lt2"/>
                          </a:solidFill>
                          <a:latin typeface="DM Sans"/>
                          <a:ea typeface="DM Sans"/>
                          <a:cs typeface="DM Sans"/>
                          <a:sym typeface="DM Sans"/>
                        </a:rPr>
                        <a:t>mkvirtualenv myenv</a:t>
                      </a:r>
                      <a:endParaRPr sz="1350">
                        <a:solidFill>
                          <a:schemeClr val="lt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pt-BR" sz="1350">
                          <a:solidFill>
                            <a:schemeClr val="lt2"/>
                          </a:solidFill>
                          <a:latin typeface="DM Sans"/>
                          <a:ea typeface="DM Sans"/>
                          <a:cs typeface="DM Sans"/>
                          <a:sym typeface="DM Sans"/>
                        </a:rPr>
                        <a:t>python3 -m venv env/myenv</a:t>
                      </a:r>
                      <a:endParaRPr sz="1350">
                        <a:solidFill>
                          <a:schemeClr val="lt2"/>
                        </a:solidFill>
                        <a:latin typeface="DM Sans"/>
                        <a:ea typeface="DM Sans"/>
                        <a:cs typeface="DM Sans"/>
                        <a:sym typeface="DM Sans"/>
                      </a:endParaRPr>
                    </a:p>
                  </a:txBody>
                  <a:tcPr marT="91425" marB="91425" marR="91425" marL="91425"/>
                </a:tc>
              </a:tr>
              <a:tr h="576350">
                <a:tc>
                  <a:txBody>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Abrindo o Environment</a:t>
                      </a:r>
                      <a:endParaRPr b="1" sz="1350">
                        <a:solidFill>
                          <a:schemeClr val="dk1"/>
                        </a:solidFill>
                        <a:latin typeface="DM Sans"/>
                        <a:ea typeface="DM Sans"/>
                        <a:cs typeface="DM Sans"/>
                        <a:sym typeface="DM Sans"/>
                      </a:endParaRPr>
                    </a:p>
                  </a:txBody>
                  <a:tcPr marT="91425" marB="91425" marR="91425" marL="91425">
                    <a:solidFill>
                      <a:schemeClr val="lt2"/>
                    </a:solidFill>
                  </a:tcPr>
                </a:tc>
                <a:tc>
                  <a:txBody>
                    <a:bodyPr/>
                    <a:lstStyle/>
                    <a:p>
                      <a:pPr indent="0" lvl="0" marL="0" rtl="0" algn="l">
                        <a:spcBef>
                          <a:spcPts val="0"/>
                        </a:spcBef>
                        <a:spcAft>
                          <a:spcPts val="0"/>
                        </a:spcAft>
                        <a:buNone/>
                      </a:pPr>
                      <a:r>
                        <a:rPr lang="pt-BR" sz="1350">
                          <a:solidFill>
                            <a:schemeClr val="lt2"/>
                          </a:solidFill>
                          <a:latin typeface="DM Sans"/>
                          <a:ea typeface="DM Sans"/>
                          <a:cs typeface="DM Sans"/>
                          <a:sym typeface="DM Sans"/>
                        </a:rPr>
                        <a:t>workon myenv</a:t>
                      </a:r>
                      <a:endParaRPr sz="1350">
                        <a:solidFill>
                          <a:schemeClr val="lt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pt-BR" sz="1350">
                          <a:solidFill>
                            <a:schemeClr val="lt2"/>
                          </a:solidFill>
                          <a:latin typeface="DM Sans"/>
                          <a:ea typeface="DM Sans"/>
                          <a:cs typeface="DM Sans"/>
                          <a:sym typeface="DM Sans"/>
                        </a:rPr>
                        <a:t>source env/myenv/bin/activate</a:t>
                      </a:r>
                      <a:endParaRPr sz="1350">
                        <a:solidFill>
                          <a:schemeClr val="lt2"/>
                        </a:solidFill>
                        <a:latin typeface="DM Sans"/>
                        <a:ea typeface="DM Sans"/>
                        <a:cs typeface="DM Sans"/>
                        <a:sym typeface="DM Sans"/>
                      </a:endParaRPr>
                    </a:p>
                  </a:txBody>
                  <a:tcPr marT="91425" marB="91425" marR="91425" marL="91425"/>
                </a:tc>
              </a:tr>
              <a:tr h="576350">
                <a:tc>
                  <a:txBody>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Desativar o Environment</a:t>
                      </a:r>
                      <a:endParaRPr b="1" sz="1350">
                        <a:solidFill>
                          <a:schemeClr val="dk1"/>
                        </a:solidFill>
                        <a:latin typeface="DM Sans"/>
                        <a:ea typeface="DM Sans"/>
                        <a:cs typeface="DM Sans"/>
                        <a:sym typeface="DM Sans"/>
                      </a:endParaRPr>
                    </a:p>
                  </a:txBody>
                  <a:tcPr marT="91425" marB="91425" marR="91425" marL="91425">
                    <a:solidFill>
                      <a:schemeClr val="lt2"/>
                    </a:solidFill>
                  </a:tcPr>
                </a:tc>
                <a:tc>
                  <a:txBody>
                    <a:bodyPr/>
                    <a:lstStyle/>
                    <a:p>
                      <a:pPr indent="0" lvl="0" marL="0" rtl="0" algn="l">
                        <a:spcBef>
                          <a:spcPts val="0"/>
                        </a:spcBef>
                        <a:spcAft>
                          <a:spcPts val="0"/>
                        </a:spcAft>
                        <a:buNone/>
                      </a:pPr>
                      <a:r>
                        <a:rPr lang="pt-BR" sz="1350">
                          <a:solidFill>
                            <a:schemeClr val="lt2"/>
                          </a:solidFill>
                          <a:latin typeface="DM Sans"/>
                          <a:ea typeface="DM Sans"/>
                          <a:cs typeface="DM Sans"/>
                          <a:sym typeface="DM Sans"/>
                        </a:rPr>
                        <a:t>deactivate</a:t>
                      </a:r>
                      <a:endParaRPr sz="1350">
                        <a:solidFill>
                          <a:schemeClr val="lt2"/>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pt-BR" sz="1350">
                          <a:solidFill>
                            <a:schemeClr val="lt2"/>
                          </a:solidFill>
                          <a:latin typeface="DM Sans"/>
                          <a:ea typeface="DM Sans"/>
                          <a:cs typeface="DM Sans"/>
                          <a:sym typeface="DM Sans"/>
                        </a:rPr>
                        <a:t>deactivate</a:t>
                      </a:r>
                      <a:endParaRPr sz="1350">
                        <a:solidFill>
                          <a:schemeClr val="lt2"/>
                        </a:solidFill>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47"/>
          <p:cNvPicPr preferRelativeResize="0"/>
          <p:nvPr/>
        </p:nvPicPr>
        <p:blipFill rotWithShape="1">
          <a:blip r:embed="rId3">
            <a:alphaModFix/>
          </a:blip>
          <a:srcRect b="689" l="26477" r="30789" t="-690"/>
          <a:stretch/>
        </p:blipFill>
        <p:spPr>
          <a:xfrm>
            <a:off x="5846400" y="0"/>
            <a:ext cx="3297600" cy="5144402"/>
          </a:xfrm>
          <a:prstGeom prst="rect">
            <a:avLst/>
          </a:prstGeom>
          <a:noFill/>
          <a:ln>
            <a:noFill/>
          </a:ln>
        </p:spPr>
      </p:pic>
      <p:pic>
        <p:nvPicPr>
          <p:cNvPr id="193" name="Google Shape;193;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4" name="Google Shape;194;p47"/>
          <p:cNvSpPr txBox="1"/>
          <p:nvPr/>
        </p:nvSpPr>
        <p:spPr>
          <a:xfrm>
            <a:off x="581475" y="518500"/>
            <a:ext cx="55026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900">
                <a:solidFill>
                  <a:schemeClr val="dk1"/>
                </a:solidFill>
                <a:latin typeface="DM Sans"/>
                <a:ea typeface="DM Sans"/>
                <a:cs typeface="DM Sans"/>
                <a:sym typeface="DM Sans"/>
              </a:rPr>
              <a:t>Como configurar um Virtual Environment? </a:t>
            </a:r>
            <a:endParaRPr b="1" sz="3900">
              <a:solidFill>
                <a:schemeClr val="dk1"/>
              </a:solidFill>
              <a:latin typeface="DM Sans"/>
              <a:ea typeface="DM Sans"/>
              <a:cs typeface="DM Sans"/>
              <a:sym typeface="DM Sans"/>
            </a:endParaRPr>
          </a:p>
        </p:txBody>
      </p:sp>
      <p:sp>
        <p:nvSpPr>
          <p:cNvPr id="195" name="Google Shape;195;p47"/>
          <p:cNvSpPr txBox="1"/>
          <p:nvPr/>
        </p:nvSpPr>
        <p:spPr>
          <a:xfrm>
            <a:off x="630000" y="1993475"/>
            <a:ext cx="47385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Com um virtual environment, você pode criar uma cópia do ambiente Python padrão, com seu próprio espaço de nomes e pasta de instalação de pacotes. Isso permite que você instale </a:t>
            </a:r>
            <a:r>
              <a:rPr b="1" lang="pt-BR" sz="1350">
                <a:solidFill>
                  <a:schemeClr val="dk1"/>
                </a:solidFill>
                <a:latin typeface="DM Sans"/>
                <a:ea typeface="DM Sans"/>
                <a:cs typeface="DM Sans"/>
                <a:sym typeface="DM Sans"/>
              </a:rPr>
              <a:t>versões específicas de bibliotecas e pacotes para o seu projeto</a:t>
            </a:r>
            <a:r>
              <a:rPr lang="pt-BR" sz="1350">
                <a:solidFill>
                  <a:schemeClr val="dk1"/>
                </a:solidFill>
                <a:latin typeface="DM Sans"/>
                <a:ea typeface="DM Sans"/>
                <a:cs typeface="DM Sans"/>
                <a:sym typeface="DM Sans"/>
              </a:rPr>
              <a:t>, sem se preocupar com conflitos ou interferências com outras dependências.</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pt-BR" sz="1350">
                <a:solidFill>
                  <a:schemeClr val="dk1"/>
                </a:solidFill>
                <a:highlight>
                  <a:srgbClr val="EAFF6A"/>
                </a:highlight>
                <a:latin typeface="DM Sans"/>
                <a:ea typeface="DM Sans"/>
                <a:cs typeface="DM Sans"/>
                <a:sym typeface="DM Sans"/>
              </a:rPr>
              <a:t>pip install --upgrade pip</a:t>
            </a:r>
            <a:r>
              <a:rPr lang="pt-BR" sz="1350">
                <a:solidFill>
                  <a:schemeClr val="dk1"/>
                </a:solidFill>
                <a:latin typeface="DM Sans"/>
                <a:ea typeface="DM Sans"/>
                <a:cs typeface="DM Sans"/>
                <a:sym typeface="DM Sans"/>
              </a:rPr>
              <a:t> Atualizando o PyPI package pip </a:t>
            </a:r>
            <a:endParaRPr b="1" sz="1350">
              <a:solidFill>
                <a:schemeClr val="dk1"/>
              </a:solidFill>
              <a:highlight>
                <a:srgbClr val="EAFF6A"/>
              </a:highlight>
              <a:latin typeface="DM Sans"/>
              <a:ea typeface="DM Sans"/>
              <a:cs typeface="DM Sans"/>
              <a:sym typeface="DM Sans"/>
            </a:endParaRPr>
          </a:p>
          <a:p>
            <a:pPr indent="0" lvl="0" marL="0" rtl="0" algn="l">
              <a:spcBef>
                <a:spcPts val="1000"/>
              </a:spcBef>
              <a:spcAft>
                <a:spcPts val="0"/>
              </a:spcAft>
              <a:buNone/>
            </a:pPr>
            <a:r>
              <a:rPr b="1" lang="pt-BR" sz="1350">
                <a:solidFill>
                  <a:schemeClr val="dk1"/>
                </a:solidFill>
                <a:highlight>
                  <a:srgbClr val="EAFF6A"/>
                </a:highlight>
                <a:latin typeface="DM Sans"/>
                <a:ea typeface="DM Sans"/>
                <a:cs typeface="DM Sans"/>
                <a:sym typeface="DM Sans"/>
              </a:rPr>
              <a:t>pip install pandas </a:t>
            </a:r>
            <a:r>
              <a:rPr lang="pt-BR" sz="1350">
                <a:solidFill>
                  <a:schemeClr val="dk1"/>
                </a:solidFill>
                <a:latin typeface="DM Sans"/>
                <a:ea typeface="DM Sans"/>
                <a:cs typeface="DM Sans"/>
                <a:sym typeface="DM Sans"/>
              </a:rPr>
              <a:t> Instalação de pacote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pt-BR" sz="1350">
                <a:solidFill>
                  <a:schemeClr val="dk1"/>
                </a:solidFill>
                <a:highlight>
                  <a:srgbClr val="EAFF6A"/>
                </a:highlight>
                <a:latin typeface="DM Sans"/>
                <a:ea typeface="DM Sans"/>
                <a:cs typeface="DM Sans"/>
                <a:sym typeface="DM Sans"/>
              </a:rPr>
              <a:t>pip install pandas==0.20.3 </a:t>
            </a:r>
            <a:r>
              <a:rPr lang="pt-BR" sz="1350">
                <a:solidFill>
                  <a:schemeClr val="dk1"/>
                </a:solidFill>
                <a:latin typeface="DM Sans"/>
                <a:ea typeface="DM Sans"/>
                <a:cs typeface="DM Sans"/>
                <a:sym typeface="DM Sans"/>
              </a:rPr>
              <a:t>Instalação do pacote numa versão específica</a:t>
            </a:r>
            <a:endParaRPr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8"/>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01" name="Google Shape;201;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2" name="Google Shape;202;p48"/>
          <p:cNvSpPr txBox="1"/>
          <p:nvPr/>
        </p:nvSpPr>
        <p:spPr>
          <a:xfrm>
            <a:off x="581475" y="518500"/>
            <a:ext cx="55026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900">
                <a:solidFill>
                  <a:schemeClr val="dk1"/>
                </a:solidFill>
                <a:latin typeface="DM Sans"/>
                <a:ea typeface="DM Sans"/>
                <a:cs typeface="DM Sans"/>
                <a:sym typeface="DM Sans"/>
              </a:rPr>
              <a:t>Como replicar um Virtual Environment? </a:t>
            </a:r>
            <a:endParaRPr b="1" sz="3900">
              <a:solidFill>
                <a:schemeClr val="dk1"/>
              </a:solidFill>
              <a:latin typeface="DM Sans"/>
              <a:ea typeface="DM Sans"/>
              <a:cs typeface="DM Sans"/>
              <a:sym typeface="DM Sans"/>
            </a:endParaRPr>
          </a:p>
        </p:txBody>
      </p:sp>
      <p:sp>
        <p:nvSpPr>
          <p:cNvPr id="203" name="Google Shape;203;p48"/>
          <p:cNvSpPr txBox="1"/>
          <p:nvPr/>
        </p:nvSpPr>
        <p:spPr>
          <a:xfrm>
            <a:off x="630000" y="1993475"/>
            <a:ext cx="47385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 comando "</a:t>
            </a:r>
            <a:r>
              <a:rPr b="1" lang="pt-BR" sz="1350">
                <a:solidFill>
                  <a:schemeClr val="dk1"/>
                </a:solidFill>
                <a:latin typeface="DM Sans"/>
                <a:ea typeface="DM Sans"/>
                <a:cs typeface="DM Sans"/>
                <a:sym typeface="DM Sans"/>
              </a:rPr>
              <a:t>pip freeze</a:t>
            </a:r>
            <a:r>
              <a:rPr lang="pt-BR" sz="1350">
                <a:solidFill>
                  <a:schemeClr val="dk1"/>
                </a:solidFill>
                <a:latin typeface="DM Sans"/>
                <a:ea typeface="DM Sans"/>
                <a:cs typeface="DM Sans"/>
                <a:sym typeface="DM Sans"/>
              </a:rPr>
              <a:t>" é uma ferramenta que é usada para gerar uma </a:t>
            </a:r>
            <a:r>
              <a:rPr b="1" lang="pt-BR" sz="1350">
                <a:solidFill>
                  <a:schemeClr val="dk1"/>
                </a:solidFill>
                <a:latin typeface="DM Sans"/>
                <a:ea typeface="DM Sans"/>
                <a:cs typeface="DM Sans"/>
                <a:sym typeface="DM Sans"/>
              </a:rPr>
              <a:t>lista </a:t>
            </a:r>
            <a:r>
              <a:rPr lang="pt-BR" sz="1350">
                <a:solidFill>
                  <a:schemeClr val="dk1"/>
                </a:solidFill>
                <a:latin typeface="DM Sans"/>
                <a:ea typeface="DM Sans"/>
                <a:cs typeface="DM Sans"/>
                <a:sym typeface="DM Sans"/>
              </a:rPr>
              <a:t>de todas as </a:t>
            </a:r>
            <a:r>
              <a:rPr b="1" lang="pt-BR" sz="1350">
                <a:solidFill>
                  <a:schemeClr val="dk1"/>
                </a:solidFill>
                <a:latin typeface="DM Sans"/>
                <a:ea typeface="DM Sans"/>
                <a:cs typeface="DM Sans"/>
                <a:sym typeface="DM Sans"/>
              </a:rPr>
              <a:t>bibliotecas </a:t>
            </a:r>
            <a:r>
              <a:rPr lang="pt-BR" sz="1350">
                <a:solidFill>
                  <a:schemeClr val="dk1"/>
                </a:solidFill>
                <a:latin typeface="DM Sans"/>
                <a:ea typeface="DM Sans"/>
                <a:cs typeface="DM Sans"/>
                <a:sym typeface="DM Sans"/>
              </a:rPr>
              <a:t>e suas </a:t>
            </a:r>
            <a:r>
              <a:rPr b="1" lang="pt-BR" sz="1350">
                <a:solidFill>
                  <a:schemeClr val="dk1"/>
                </a:solidFill>
                <a:latin typeface="DM Sans"/>
                <a:ea typeface="DM Sans"/>
                <a:cs typeface="DM Sans"/>
                <a:sym typeface="DM Sans"/>
              </a:rPr>
              <a:t>versões </a:t>
            </a:r>
            <a:r>
              <a:rPr lang="pt-BR" sz="1350">
                <a:solidFill>
                  <a:schemeClr val="dk1"/>
                </a:solidFill>
                <a:latin typeface="DM Sans"/>
                <a:ea typeface="DM Sans"/>
                <a:cs typeface="DM Sans"/>
                <a:sym typeface="DM Sans"/>
              </a:rPr>
              <a:t>instaladas no ambiente virtual ou global do sistema.</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pip freeze</a:t>
            </a:r>
            <a:r>
              <a:rPr lang="pt-BR" sz="1350">
                <a:solidFill>
                  <a:schemeClr val="dk2"/>
                </a:solidFill>
                <a:latin typeface="DM Sans"/>
                <a:ea typeface="DM Sans"/>
                <a:cs typeface="DM Sans"/>
                <a:sym typeface="DM Sans"/>
              </a:rPr>
              <a:t> ou </a:t>
            </a:r>
            <a:r>
              <a:rPr b="1" lang="pt-BR" sz="1350">
                <a:solidFill>
                  <a:schemeClr val="dk1"/>
                </a:solidFill>
                <a:highlight>
                  <a:srgbClr val="EAFF6A"/>
                </a:highlight>
                <a:latin typeface="DM Sans"/>
                <a:ea typeface="DM Sans"/>
                <a:cs typeface="DM Sans"/>
                <a:sym typeface="DM Sans"/>
              </a:rPr>
              <a:t>pip freeze &gt; requirements.txt</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b="1" sz="1600">
              <a:solidFill>
                <a:schemeClr val="dk1"/>
              </a:solidFill>
              <a:highlight>
                <a:srgbClr val="EAFF6A"/>
              </a:highlight>
            </a:endParaRPr>
          </a:p>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pip install -r requirements.txt</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Instalação de todas as dependências e suas respectivas versões.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**É bem comum encontrar um arquivo requirements.txt em projetos de Python, assim facilitando a replicação dos mesmos resultados.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204" name="Google Shape;204;p48"/>
          <p:cNvPicPr preferRelativeResize="0"/>
          <p:nvPr/>
        </p:nvPicPr>
        <p:blipFill>
          <a:blip r:embed="rId5">
            <a:alphaModFix/>
          </a:blip>
          <a:stretch>
            <a:fillRect/>
          </a:stretch>
        </p:blipFill>
        <p:spPr>
          <a:xfrm>
            <a:off x="6241125" y="2110688"/>
            <a:ext cx="2430682" cy="13456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49"/>
          <p:cNvPicPr preferRelativeResize="0"/>
          <p:nvPr/>
        </p:nvPicPr>
        <p:blipFill rotWithShape="1">
          <a:blip r:embed="rId3">
            <a:alphaModFix/>
          </a:blip>
          <a:srcRect b="2619" l="0" r="11582" t="0"/>
          <a:stretch/>
        </p:blipFill>
        <p:spPr>
          <a:xfrm>
            <a:off x="6485225" y="-450"/>
            <a:ext cx="2658776" cy="5144399"/>
          </a:xfrm>
          <a:prstGeom prst="rect">
            <a:avLst/>
          </a:prstGeom>
          <a:noFill/>
          <a:ln>
            <a:noFill/>
          </a:ln>
        </p:spPr>
      </p:pic>
      <p:pic>
        <p:nvPicPr>
          <p:cNvPr id="210" name="Google Shape;210;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1" name="Google Shape;211;p49"/>
          <p:cNvSpPr txBox="1"/>
          <p:nvPr/>
        </p:nvSpPr>
        <p:spPr>
          <a:xfrm>
            <a:off x="581475" y="518500"/>
            <a:ext cx="5502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Como replicar um Virtual Environment? </a:t>
            </a:r>
            <a:endParaRPr b="1" sz="4000">
              <a:solidFill>
                <a:schemeClr val="dk1"/>
              </a:solidFill>
              <a:latin typeface="DM Sans"/>
              <a:ea typeface="DM Sans"/>
              <a:cs typeface="DM Sans"/>
              <a:sym typeface="DM Sans"/>
            </a:endParaRPr>
          </a:p>
        </p:txBody>
      </p:sp>
      <p:sp>
        <p:nvSpPr>
          <p:cNvPr id="212" name="Google Shape;212;p49"/>
          <p:cNvSpPr txBox="1"/>
          <p:nvPr/>
        </p:nvSpPr>
        <p:spPr>
          <a:xfrm>
            <a:off x="630000" y="1993475"/>
            <a:ext cx="4738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 Visual Studio Code permite selecionar o interpretador utilizado na execução dos códigos.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No VS Code </a:t>
            </a:r>
            <a:r>
              <a:rPr b="1" lang="pt-BR" sz="1350">
                <a:solidFill>
                  <a:schemeClr val="dk1"/>
                </a:solidFill>
                <a:highlight>
                  <a:srgbClr val="EAFF6A"/>
                </a:highlight>
                <a:latin typeface="DM Sans"/>
                <a:ea typeface="DM Sans"/>
                <a:cs typeface="DM Sans"/>
                <a:sym typeface="DM Sans"/>
              </a:rPr>
              <a:t>Ctrl + Shift + P</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Selecione o environment de preferência</a:t>
            </a:r>
            <a:endParaRPr sz="1350">
              <a:solidFill>
                <a:schemeClr val="dk1"/>
              </a:solidFill>
              <a:latin typeface="DM Sans"/>
              <a:ea typeface="DM Sans"/>
              <a:cs typeface="DM Sans"/>
              <a:sym typeface="DM Sans"/>
            </a:endParaRPr>
          </a:p>
        </p:txBody>
      </p:sp>
      <p:pic>
        <p:nvPicPr>
          <p:cNvPr id="213" name="Google Shape;213;p49"/>
          <p:cNvPicPr preferRelativeResize="0"/>
          <p:nvPr/>
        </p:nvPicPr>
        <p:blipFill rotWithShape="1">
          <a:blip r:embed="rId5">
            <a:alphaModFix/>
          </a:blip>
          <a:srcRect b="0" l="0" r="61184" t="0"/>
          <a:stretch/>
        </p:blipFill>
        <p:spPr>
          <a:xfrm>
            <a:off x="5868350" y="1964200"/>
            <a:ext cx="2265901" cy="799050"/>
          </a:xfrm>
          <a:prstGeom prst="rect">
            <a:avLst/>
          </a:prstGeom>
          <a:noFill/>
          <a:ln>
            <a:noFill/>
          </a:ln>
        </p:spPr>
      </p:pic>
      <p:pic>
        <p:nvPicPr>
          <p:cNvPr id="214" name="Google Shape;214;p49"/>
          <p:cNvPicPr preferRelativeResize="0"/>
          <p:nvPr/>
        </p:nvPicPr>
        <p:blipFill>
          <a:blip r:embed="rId6">
            <a:alphaModFix/>
          </a:blip>
          <a:stretch>
            <a:fillRect/>
          </a:stretch>
        </p:blipFill>
        <p:spPr>
          <a:xfrm>
            <a:off x="4227303" y="3042400"/>
            <a:ext cx="4464171" cy="1222425"/>
          </a:xfrm>
          <a:prstGeom prst="rect">
            <a:avLst/>
          </a:prstGeom>
          <a:noFill/>
          <a:ln>
            <a:noFill/>
          </a:ln>
        </p:spPr>
      </p:pic>
      <p:sp>
        <p:nvSpPr>
          <p:cNvPr id="215" name="Google Shape;215;p49"/>
          <p:cNvSpPr txBox="1"/>
          <p:nvPr/>
        </p:nvSpPr>
        <p:spPr>
          <a:xfrm>
            <a:off x="724600" y="364085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highlight>
                  <a:schemeClr val="accent6"/>
                </a:highlight>
                <a:latin typeface="DM Sans"/>
                <a:ea typeface="DM Sans"/>
                <a:cs typeface="DM Sans"/>
                <a:sym typeface="DM Sans"/>
              </a:rPr>
              <a:t>Pronto, agora todo seu desenvolvimento está no Virtual Environment criado.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0"/>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Docker</a:t>
            </a:r>
            <a:endParaRPr b="1" sz="4000">
              <a:solidFill>
                <a:srgbClr val="EAFF6A"/>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51"/>
          <p:cNvPicPr preferRelativeResize="0"/>
          <p:nvPr/>
        </p:nvPicPr>
        <p:blipFill rotWithShape="1">
          <a:blip r:embed="rId3">
            <a:alphaModFix/>
          </a:blip>
          <a:srcRect b="-10" l="31779" r="36475" t="10"/>
          <a:stretch/>
        </p:blipFill>
        <p:spPr>
          <a:xfrm>
            <a:off x="5846400" y="0"/>
            <a:ext cx="3297601" cy="5144402"/>
          </a:xfrm>
          <a:prstGeom prst="rect">
            <a:avLst/>
          </a:prstGeom>
          <a:noFill/>
          <a:ln>
            <a:noFill/>
          </a:ln>
        </p:spPr>
      </p:pic>
      <p:pic>
        <p:nvPicPr>
          <p:cNvPr id="226" name="Google Shape;226;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7" name="Google Shape;227;p51"/>
          <p:cNvSpPr txBox="1"/>
          <p:nvPr/>
        </p:nvSpPr>
        <p:spPr>
          <a:xfrm>
            <a:off x="630000" y="524450"/>
            <a:ext cx="481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O que é Docker? </a:t>
            </a:r>
            <a:endParaRPr b="1" sz="4000">
              <a:solidFill>
                <a:schemeClr val="dk1"/>
              </a:solidFill>
              <a:latin typeface="DM Sans"/>
              <a:ea typeface="DM Sans"/>
              <a:cs typeface="DM Sans"/>
              <a:sym typeface="DM Sans"/>
            </a:endParaRPr>
          </a:p>
        </p:txBody>
      </p:sp>
      <p:sp>
        <p:nvSpPr>
          <p:cNvPr id="228" name="Google Shape;228;p51"/>
          <p:cNvSpPr txBox="1"/>
          <p:nvPr/>
        </p:nvSpPr>
        <p:spPr>
          <a:xfrm>
            <a:off x="630000" y="1993475"/>
            <a:ext cx="4738500" cy="218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Docker é uma plataforma de código aberto que permite a criação, implantação e execução de aplicativos em contêineres. U</a:t>
            </a:r>
            <a:r>
              <a:rPr b="1" lang="pt-BR" sz="1350">
                <a:solidFill>
                  <a:schemeClr val="dk1"/>
                </a:solidFill>
                <a:latin typeface="DM Sans"/>
                <a:ea typeface="DM Sans"/>
                <a:cs typeface="DM Sans"/>
                <a:sym typeface="DM Sans"/>
              </a:rPr>
              <a:t>m contêiner é uma unidade autônoma que empacota um aplicativo com todas as suas dependências, incluindo bibliotecas, ferramentas e arquivos de configuração </a:t>
            </a:r>
            <a:r>
              <a:rPr lang="pt-BR" sz="1350">
                <a:solidFill>
                  <a:schemeClr val="dk1"/>
                </a:solidFill>
                <a:latin typeface="DM Sans"/>
                <a:ea typeface="DM Sans"/>
                <a:cs typeface="DM Sans"/>
                <a:sym typeface="DM Sans"/>
              </a:rPr>
              <a:t>necessários para que o aplicativo seja executado de forma consistente em diferentes ambientes.</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52"/>
          <p:cNvPicPr preferRelativeResize="0"/>
          <p:nvPr/>
        </p:nvPicPr>
        <p:blipFill rotWithShape="1">
          <a:blip r:embed="rId3">
            <a:alphaModFix/>
          </a:blip>
          <a:srcRect b="-10" l="31779" r="36475" t="10"/>
          <a:stretch/>
        </p:blipFill>
        <p:spPr>
          <a:xfrm>
            <a:off x="5846400" y="0"/>
            <a:ext cx="3297601" cy="5144402"/>
          </a:xfrm>
          <a:prstGeom prst="rect">
            <a:avLst/>
          </a:prstGeom>
          <a:noFill/>
          <a:ln>
            <a:noFill/>
          </a:ln>
        </p:spPr>
      </p:pic>
      <p:pic>
        <p:nvPicPr>
          <p:cNvPr id="234" name="Google Shape;234;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5" name="Google Shape;235;p52"/>
          <p:cNvSpPr txBox="1"/>
          <p:nvPr/>
        </p:nvSpPr>
        <p:spPr>
          <a:xfrm>
            <a:off x="630000" y="524450"/>
            <a:ext cx="481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O que é Docker? </a:t>
            </a:r>
            <a:endParaRPr b="1" sz="4000">
              <a:solidFill>
                <a:schemeClr val="dk1"/>
              </a:solidFill>
              <a:latin typeface="DM Sans"/>
              <a:ea typeface="DM Sans"/>
              <a:cs typeface="DM Sans"/>
              <a:sym typeface="DM Sans"/>
            </a:endParaRPr>
          </a:p>
        </p:txBody>
      </p:sp>
      <p:sp>
        <p:nvSpPr>
          <p:cNvPr id="236" name="Google Shape;236;p52"/>
          <p:cNvSpPr txBox="1"/>
          <p:nvPr/>
        </p:nvSpPr>
        <p:spPr>
          <a:xfrm>
            <a:off x="630000" y="1993475"/>
            <a:ext cx="4738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Os comandos de docker lembram muito os comandos de git e virtual environments.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highlight>
                  <a:schemeClr val="accent6"/>
                </a:highlight>
                <a:latin typeface="DM Sans"/>
                <a:ea typeface="DM Sans"/>
                <a:cs typeface="DM Sans"/>
                <a:sym typeface="DM Sans"/>
              </a:rPr>
              <a:t>docker pull &lt;imagem&gt;</a:t>
            </a:r>
            <a:endParaRPr b="1"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b="1" lang="pt-BR" sz="1350">
                <a:solidFill>
                  <a:schemeClr val="dk1"/>
                </a:solidFill>
                <a:highlight>
                  <a:schemeClr val="accent6"/>
                </a:highlight>
                <a:latin typeface="DM Sans"/>
                <a:ea typeface="DM Sans"/>
                <a:cs typeface="DM Sans"/>
                <a:sym typeface="DM Sans"/>
              </a:rPr>
              <a:t>docker info</a:t>
            </a:r>
            <a:endParaRPr b="1"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b="1" lang="pt-BR" sz="1350">
                <a:solidFill>
                  <a:schemeClr val="dk1"/>
                </a:solidFill>
                <a:highlight>
                  <a:schemeClr val="accent6"/>
                </a:highlight>
                <a:latin typeface="DM Sans"/>
                <a:ea typeface="DM Sans"/>
                <a:cs typeface="DM Sans"/>
                <a:sym typeface="DM Sans"/>
              </a:rPr>
              <a:t>docker version</a:t>
            </a:r>
            <a:endParaRPr b="1"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b="1" lang="pt-BR" sz="1350">
                <a:solidFill>
                  <a:schemeClr val="dk1"/>
                </a:solidFill>
                <a:highlight>
                  <a:schemeClr val="accent6"/>
                </a:highlight>
                <a:latin typeface="DM Sans"/>
                <a:ea typeface="DM Sans"/>
                <a:cs typeface="DM Sans"/>
                <a:sym typeface="DM Sans"/>
              </a:rPr>
              <a:t>docker run &lt;imagem&gt;</a:t>
            </a:r>
            <a:endParaRPr b="1"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pic>
        <p:nvPicPr>
          <p:cNvPr id="237" name="Google Shape;237;p52"/>
          <p:cNvPicPr preferRelativeResize="0"/>
          <p:nvPr/>
        </p:nvPicPr>
        <p:blipFill>
          <a:blip r:embed="rId5">
            <a:alphaModFix/>
          </a:blip>
          <a:stretch>
            <a:fillRect/>
          </a:stretch>
        </p:blipFill>
        <p:spPr>
          <a:xfrm>
            <a:off x="704725" y="3939225"/>
            <a:ext cx="4667351" cy="753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3"/>
          <p:cNvSpPr txBox="1"/>
          <p:nvPr/>
        </p:nvSpPr>
        <p:spPr>
          <a:xfrm>
            <a:off x="4733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Docker Hub</a:t>
            </a:r>
            <a:endParaRPr b="1" sz="3500">
              <a:solidFill>
                <a:srgbClr val="EAFF6A"/>
              </a:solidFill>
              <a:latin typeface="DM Sans"/>
              <a:ea typeface="DM Sans"/>
              <a:cs typeface="DM Sans"/>
              <a:sym typeface="DM Sans"/>
            </a:endParaRPr>
          </a:p>
        </p:txBody>
      </p:sp>
      <p:sp>
        <p:nvSpPr>
          <p:cNvPr id="243" name="Google Shape;243;p53"/>
          <p:cNvSpPr txBox="1"/>
          <p:nvPr/>
        </p:nvSpPr>
        <p:spPr>
          <a:xfrm>
            <a:off x="473350" y="140635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2000">
                <a:solidFill>
                  <a:schemeClr val="lt2"/>
                </a:solidFill>
                <a:latin typeface="DM Sans"/>
                <a:ea typeface="DM Sans"/>
                <a:cs typeface="DM Sans"/>
                <a:sym typeface="DM Sans"/>
              </a:rPr>
              <a:t>O Docker Hub é a maior biblioteca e comunidade do mundo de imagens de contêiner.</a:t>
            </a:r>
            <a:endParaRPr sz="2000">
              <a:solidFill>
                <a:schemeClr val="lt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sz="2000" u="sng">
                <a:solidFill>
                  <a:schemeClr val="dk1"/>
                </a:solidFill>
                <a:highlight>
                  <a:srgbClr val="EAFF6A"/>
                </a:highlight>
                <a:latin typeface="DM Sans"/>
                <a:ea typeface="DM Sans"/>
                <a:cs typeface="DM Sans"/>
                <a:sym typeface="DM Sans"/>
                <a:hlinkClick r:id="rId3">
                  <a:extLst>
                    <a:ext uri="{A12FA001-AC4F-418D-AE19-62706E023703}">
                      <ahyp:hlinkClr val="tx"/>
                    </a:ext>
                  </a:extLst>
                </a:hlinkClick>
              </a:rPr>
              <a:t>https://hub.docker.com/</a:t>
            </a:r>
            <a:endParaRPr b="1" sz="20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000">
              <a:solidFill>
                <a:schemeClr val="lt2"/>
              </a:solidFill>
              <a:latin typeface="DM Sans"/>
              <a:ea typeface="DM Sans"/>
              <a:cs typeface="DM Sans"/>
              <a:sym typeface="DM Sans"/>
            </a:endParaRPr>
          </a:p>
          <a:p>
            <a:pPr indent="0" lvl="0" marL="0" rtl="0" algn="l">
              <a:spcBef>
                <a:spcPts val="0"/>
              </a:spcBef>
              <a:spcAft>
                <a:spcPts val="0"/>
              </a:spcAft>
              <a:buNone/>
            </a:pPr>
            <a:r>
              <a:t/>
            </a:r>
            <a:endParaRPr sz="2000">
              <a:solidFill>
                <a:schemeClr val="lt2"/>
              </a:solidFill>
              <a:latin typeface="DM Sans"/>
              <a:ea typeface="DM Sans"/>
              <a:cs typeface="DM Sans"/>
              <a:sym typeface="DM Sans"/>
            </a:endParaRPr>
          </a:p>
        </p:txBody>
      </p:sp>
      <p:pic>
        <p:nvPicPr>
          <p:cNvPr id="244" name="Google Shape;244;p53"/>
          <p:cNvPicPr preferRelativeResize="0"/>
          <p:nvPr/>
        </p:nvPicPr>
        <p:blipFill>
          <a:blip r:embed="rId4">
            <a:alphaModFix/>
          </a:blip>
          <a:stretch>
            <a:fillRect/>
          </a:stretch>
        </p:blipFill>
        <p:spPr>
          <a:xfrm>
            <a:off x="1429025" y="2716898"/>
            <a:ext cx="6285951" cy="1687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Deploy</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deploy</a:t>
            </a:r>
            <a:endParaRPr b="1" sz="4000">
              <a:solidFill>
                <a:schemeClr val="dk1"/>
              </a:solidFill>
              <a:latin typeface="DM Sans"/>
              <a:ea typeface="DM Sans"/>
              <a:cs typeface="DM Sans"/>
              <a:sym typeface="DM Sans"/>
            </a:endParaRPr>
          </a:p>
        </p:txBody>
      </p:sp>
      <p:sp>
        <p:nvSpPr>
          <p:cNvPr id="255" name="Google Shape;255;p55"/>
          <p:cNvSpPr txBox="1"/>
          <p:nvPr/>
        </p:nvSpPr>
        <p:spPr>
          <a:xfrm>
            <a:off x="457725" y="1883400"/>
            <a:ext cx="4155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O verbo deploy, em inglês, quer dizer implantar.</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Deploy é o processo de implantar um software ou aplicativo em um ambiente de produção, tornando-o disponível para uso pelos usuários finais.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256" name="Google Shape;256;p55"/>
          <p:cNvPicPr preferRelativeResize="0"/>
          <p:nvPr/>
        </p:nvPicPr>
        <p:blipFill rotWithShape="1">
          <a:blip r:embed="rId3">
            <a:alphaModFix/>
          </a:blip>
          <a:srcRect b="0" l="0" r="0" t="0"/>
          <a:stretch/>
        </p:blipFill>
        <p:spPr>
          <a:xfrm>
            <a:off x="4701901" y="1718438"/>
            <a:ext cx="4107276" cy="215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30" name="Google Shape;130;p3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31" name="Google Shape;131;p3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Deploy e GIT</a:t>
            </a:r>
            <a:endParaRPr b="1" sz="4000">
              <a:solidFill>
                <a:schemeClr val="dk1"/>
              </a:solidFill>
              <a:latin typeface="DM Sans"/>
              <a:ea typeface="DM Sans"/>
              <a:cs typeface="DM Sans"/>
              <a:sym typeface="DM Sans"/>
            </a:endParaRPr>
          </a:p>
        </p:txBody>
      </p:sp>
      <p:sp>
        <p:nvSpPr>
          <p:cNvPr id="262" name="Google Shape;262;p56"/>
          <p:cNvSpPr txBox="1"/>
          <p:nvPr/>
        </p:nvSpPr>
        <p:spPr>
          <a:xfrm>
            <a:off x="457725" y="1883400"/>
            <a:ext cx="40029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deploy pode ser realizado manualmente ou automaticamente por meio de ferramentas de integração.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Durante o processo de deploy, o código-fonte é compilado, testado e implantado em um ambiente de produção, onde os usuários finais podem acessá-lo e usá-lo.</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pic>
        <p:nvPicPr>
          <p:cNvPr id="263" name="Google Shape;263;p56"/>
          <p:cNvPicPr preferRelativeResize="0"/>
          <p:nvPr/>
        </p:nvPicPr>
        <p:blipFill rotWithShape="1">
          <a:blip r:embed="rId3">
            <a:alphaModFix/>
          </a:blip>
          <a:srcRect b="0" l="0" r="0" t="0"/>
          <a:stretch/>
        </p:blipFill>
        <p:spPr>
          <a:xfrm>
            <a:off x="4613326" y="1883400"/>
            <a:ext cx="4297949" cy="2095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Deploy e GIT</a:t>
            </a:r>
            <a:endParaRPr b="1" sz="4000">
              <a:solidFill>
                <a:schemeClr val="dk1"/>
              </a:solidFill>
              <a:latin typeface="DM Sans"/>
              <a:ea typeface="DM Sans"/>
              <a:cs typeface="DM Sans"/>
              <a:sym typeface="DM Sans"/>
            </a:endParaRPr>
          </a:p>
        </p:txBody>
      </p:sp>
      <p:sp>
        <p:nvSpPr>
          <p:cNvPr id="269" name="Google Shape;269;p57"/>
          <p:cNvSpPr txBox="1"/>
          <p:nvPr/>
        </p:nvSpPr>
        <p:spPr>
          <a:xfrm>
            <a:off x="457725" y="2181675"/>
            <a:ext cx="46566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Git ou Github são ferramentas que podem ser usadas em conjunto com outras ferramentas de integração contínua e implantação contínua (CI/CD) para automatizar o processo de deploy.</a:t>
            </a:r>
            <a:endParaRPr b="1"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Clr>
                <a:schemeClr val="dk1"/>
              </a:buClr>
              <a:buSzPts val="1100"/>
              <a:buFont typeface="Arial"/>
              <a:buNone/>
            </a:pPr>
            <a:r>
              <a:t/>
            </a:r>
            <a:endParaRPr sz="1350">
              <a:solidFill>
                <a:srgbClr val="374151"/>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Github também fornece recursos para integração com várias ferramentas de Deploy, como mencionado anteriormente, permitindo que os desenvolvedores configurem pipelines de implantação automatizados para seus projetos. </a:t>
            </a:r>
            <a:endParaRPr sz="135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274" name="Google Shape;274;p58"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275" name="Google Shape;275;p58"/>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76" name="Google Shape;276;p58"/>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 name="Shape 280"/>
        <p:cNvGrpSpPr/>
        <p:nvPr/>
      </p:nvGrpSpPr>
      <p:grpSpPr>
        <a:xfrm>
          <a:off x="0" y="0"/>
          <a:ext cx="0" cy="0"/>
          <a:chOff x="0" y="0"/>
          <a:chExt cx="0" cy="0"/>
        </a:xfrm>
      </p:grpSpPr>
      <p:sp>
        <p:nvSpPr>
          <p:cNvPr id="281" name="Google Shape;281;p59"/>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82" name="Google Shape;282;p59"/>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283" name="Google Shape;283;p59"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60"/>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Computação na Nuvem</a:t>
            </a:r>
            <a:endParaRPr b="1" sz="4000">
              <a:solidFill>
                <a:srgbClr val="EAFF6A"/>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1"/>
          <p:cNvSpPr txBox="1"/>
          <p:nvPr/>
        </p:nvSpPr>
        <p:spPr>
          <a:xfrm>
            <a:off x="473350" y="5522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Players</a:t>
            </a:r>
            <a:endParaRPr b="1" sz="3500">
              <a:solidFill>
                <a:srgbClr val="EAFF6A"/>
              </a:solidFill>
              <a:latin typeface="DM Sans"/>
              <a:ea typeface="DM Sans"/>
              <a:cs typeface="DM Sans"/>
              <a:sym typeface="DM Sans"/>
            </a:endParaRPr>
          </a:p>
        </p:txBody>
      </p:sp>
      <p:pic>
        <p:nvPicPr>
          <p:cNvPr id="294" name="Google Shape;294;p61"/>
          <p:cNvPicPr preferRelativeResize="0"/>
          <p:nvPr/>
        </p:nvPicPr>
        <p:blipFill>
          <a:blip r:embed="rId3">
            <a:alphaModFix/>
          </a:blip>
          <a:stretch>
            <a:fillRect/>
          </a:stretch>
        </p:blipFill>
        <p:spPr>
          <a:xfrm>
            <a:off x="1498026" y="1299038"/>
            <a:ext cx="6147950" cy="3076975"/>
          </a:xfrm>
          <a:prstGeom prst="rect">
            <a:avLst/>
          </a:prstGeom>
          <a:noFill/>
          <a:ln>
            <a:noFill/>
          </a:ln>
        </p:spPr>
      </p:pic>
      <p:sp>
        <p:nvSpPr>
          <p:cNvPr id="295" name="Google Shape;295;p61"/>
          <p:cNvSpPr txBox="1"/>
          <p:nvPr/>
        </p:nvSpPr>
        <p:spPr>
          <a:xfrm>
            <a:off x="473350" y="4510250"/>
            <a:ext cx="7089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https://allcode.com/cloud-providers/</a:t>
            </a:r>
            <a:endParaRPr sz="1350">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62"/>
          <p:cNvPicPr preferRelativeResize="0"/>
          <p:nvPr/>
        </p:nvPicPr>
        <p:blipFill rotWithShape="1">
          <a:blip r:embed="rId3">
            <a:alphaModFix/>
          </a:blip>
          <a:srcRect b="2619" l="0" r="11582" t="0"/>
          <a:stretch/>
        </p:blipFill>
        <p:spPr>
          <a:xfrm>
            <a:off x="6122925" y="-450"/>
            <a:ext cx="3021075" cy="5144399"/>
          </a:xfrm>
          <a:prstGeom prst="rect">
            <a:avLst/>
          </a:prstGeom>
          <a:noFill/>
          <a:ln>
            <a:noFill/>
          </a:ln>
        </p:spPr>
      </p:pic>
      <p:pic>
        <p:nvPicPr>
          <p:cNvPr id="301" name="Google Shape;301;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2" name="Google Shape;302;p62"/>
          <p:cNvSpPr txBox="1"/>
          <p:nvPr/>
        </p:nvSpPr>
        <p:spPr>
          <a:xfrm>
            <a:off x="581475" y="518500"/>
            <a:ext cx="5502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Modelos de Serviço</a:t>
            </a:r>
            <a:endParaRPr b="1" sz="4000">
              <a:solidFill>
                <a:schemeClr val="dk1"/>
              </a:solidFill>
              <a:latin typeface="DM Sans"/>
              <a:ea typeface="DM Sans"/>
              <a:cs typeface="DM Sans"/>
              <a:sym typeface="DM Sans"/>
            </a:endParaRPr>
          </a:p>
        </p:txBody>
      </p:sp>
      <p:sp>
        <p:nvSpPr>
          <p:cNvPr id="303" name="Google Shape;303;p62"/>
          <p:cNvSpPr txBox="1"/>
          <p:nvPr/>
        </p:nvSpPr>
        <p:spPr>
          <a:xfrm>
            <a:off x="630000" y="1637125"/>
            <a:ext cx="41448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chemeClr val="accent6"/>
                </a:highlight>
                <a:latin typeface="DM Sans"/>
                <a:ea typeface="DM Sans"/>
                <a:cs typeface="DM Sans"/>
                <a:sym typeface="DM Sans"/>
              </a:rPr>
              <a:t>Infraestrutura como Serviço (IaaS):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O provedor de serviços oferece acesso a recursos fundamentais de infraestrutura, como máquinas virtuais, armazenamento e redes.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highlight>
                  <a:schemeClr val="accent6"/>
                </a:highlight>
                <a:latin typeface="DM Sans"/>
                <a:ea typeface="DM Sans"/>
                <a:cs typeface="DM Sans"/>
                <a:sym typeface="DM Sans"/>
              </a:rPr>
              <a:t>Plataforma como Serviço (PaaS):</a:t>
            </a:r>
            <a:r>
              <a:rPr lang="pt-BR" sz="1350">
                <a:solidFill>
                  <a:schemeClr val="dk1"/>
                </a:solidFill>
                <a:latin typeface="DM Sans"/>
                <a:ea typeface="DM Sans"/>
                <a:cs typeface="DM Sans"/>
                <a:sym typeface="DM Sans"/>
              </a:rPr>
              <a:t> O provedor de serviços fornece uma plataforma de desenvolvimento completa, incluindo infraestrutura, ambiente de execução, banco de dados e outros componentes necessários para desenvolver, implantar e executar aplicativos.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highlight>
                  <a:schemeClr val="accent6"/>
                </a:highlight>
                <a:latin typeface="DM Sans"/>
                <a:ea typeface="DM Sans"/>
                <a:cs typeface="DM Sans"/>
                <a:sym typeface="DM Sans"/>
              </a:rPr>
              <a:t>Software como Serviço (SaaS):</a:t>
            </a:r>
            <a:r>
              <a:rPr lang="pt-BR" sz="1350">
                <a:solidFill>
                  <a:schemeClr val="dk1"/>
                </a:solidFill>
                <a:latin typeface="DM Sans"/>
                <a:ea typeface="DM Sans"/>
                <a:cs typeface="DM Sans"/>
                <a:sym typeface="DM Sans"/>
              </a:rPr>
              <a:t> Os usuários têm acesso a aplicativos e softwares completos que são executados na nuvem. </a:t>
            </a:r>
            <a:endParaRPr sz="1350">
              <a:solidFill>
                <a:schemeClr val="dk1"/>
              </a:solidFill>
              <a:latin typeface="DM Sans"/>
              <a:ea typeface="DM Sans"/>
              <a:cs typeface="DM Sans"/>
              <a:sym typeface="DM Sans"/>
            </a:endParaRPr>
          </a:p>
        </p:txBody>
      </p:sp>
      <p:pic>
        <p:nvPicPr>
          <p:cNvPr id="304" name="Google Shape;304;p62"/>
          <p:cNvPicPr preferRelativeResize="0"/>
          <p:nvPr/>
        </p:nvPicPr>
        <p:blipFill>
          <a:blip r:embed="rId5">
            <a:alphaModFix/>
          </a:blip>
          <a:stretch>
            <a:fillRect/>
          </a:stretch>
        </p:blipFill>
        <p:spPr>
          <a:xfrm>
            <a:off x="4928675" y="1708500"/>
            <a:ext cx="4084725" cy="190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3"/>
          <p:cNvSpPr txBox="1"/>
          <p:nvPr/>
        </p:nvSpPr>
        <p:spPr>
          <a:xfrm>
            <a:off x="473350" y="5522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Computação na Nuvem</a:t>
            </a:r>
            <a:endParaRPr b="1" sz="3500">
              <a:solidFill>
                <a:srgbClr val="EAFF6A"/>
              </a:solidFill>
              <a:latin typeface="DM Sans"/>
              <a:ea typeface="DM Sans"/>
              <a:cs typeface="DM Sans"/>
              <a:sym typeface="DM Sans"/>
            </a:endParaRPr>
          </a:p>
        </p:txBody>
      </p:sp>
      <p:sp>
        <p:nvSpPr>
          <p:cNvPr id="310" name="Google Shape;310;p63"/>
          <p:cNvSpPr txBox="1"/>
          <p:nvPr/>
        </p:nvSpPr>
        <p:spPr>
          <a:xfrm>
            <a:off x="1350800" y="1720300"/>
            <a:ext cx="2859600" cy="334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000">
                <a:solidFill>
                  <a:schemeClr val="dk1"/>
                </a:solidFill>
                <a:highlight>
                  <a:schemeClr val="accent6"/>
                </a:highlight>
                <a:latin typeface="DM Sans"/>
                <a:ea typeface="DM Sans"/>
                <a:cs typeface="DM Sans"/>
                <a:sym typeface="DM Sans"/>
              </a:rPr>
              <a:t>Vantagens:</a:t>
            </a:r>
            <a:endParaRPr b="1" sz="2000">
              <a:solidFill>
                <a:schemeClr val="dk1"/>
              </a:solidFill>
              <a:highlight>
                <a:schemeClr val="accent6"/>
              </a:highlight>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Escalabilidade;</a:t>
            </a:r>
            <a:endParaRPr sz="1350">
              <a:solidFill>
                <a:schemeClr val="lt2"/>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Disponibilidade;</a:t>
            </a:r>
            <a:endParaRPr sz="1350">
              <a:solidFill>
                <a:schemeClr val="lt2"/>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Redução de custos;</a:t>
            </a:r>
            <a:endParaRPr sz="1350">
              <a:solidFill>
                <a:schemeClr val="lt2"/>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Flexibilidade geográfica;</a:t>
            </a:r>
            <a:endParaRPr sz="1350">
              <a:solidFill>
                <a:schemeClr val="lt2"/>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Segurança;</a:t>
            </a:r>
            <a:endParaRPr sz="1350">
              <a:solidFill>
                <a:schemeClr val="lt2"/>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Atualizações automáticas.</a:t>
            </a:r>
            <a:endParaRPr sz="1350">
              <a:solidFill>
                <a:schemeClr val="lt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dk2"/>
              </a:solidFill>
              <a:latin typeface="DM Sans"/>
              <a:ea typeface="DM Sans"/>
              <a:cs typeface="DM Sans"/>
              <a:sym typeface="DM Sans"/>
            </a:endParaRPr>
          </a:p>
          <a:p>
            <a:pPr indent="0" lvl="0" marL="0" rtl="0" algn="l">
              <a:spcBef>
                <a:spcPts val="0"/>
              </a:spcBef>
              <a:spcAft>
                <a:spcPts val="0"/>
              </a:spcAft>
              <a:buNone/>
            </a:pPr>
            <a:r>
              <a:t/>
            </a:r>
            <a:endParaRPr b="1" sz="1350">
              <a:solidFill>
                <a:schemeClr val="dk2"/>
              </a:solidFill>
              <a:latin typeface="DM Sans"/>
              <a:ea typeface="DM Sans"/>
              <a:cs typeface="DM Sans"/>
              <a:sym typeface="DM Sans"/>
            </a:endParaRPr>
          </a:p>
          <a:p>
            <a:pPr indent="0" lvl="0" marL="0" rtl="0" algn="l">
              <a:spcBef>
                <a:spcPts val="0"/>
              </a:spcBef>
              <a:spcAft>
                <a:spcPts val="0"/>
              </a:spcAft>
              <a:buNone/>
            </a:pPr>
            <a:r>
              <a:t/>
            </a:r>
            <a:endParaRPr b="1" sz="1350">
              <a:solidFill>
                <a:schemeClr val="dk2"/>
              </a:solidFill>
              <a:latin typeface="DM Sans"/>
              <a:ea typeface="DM Sans"/>
              <a:cs typeface="DM Sans"/>
              <a:sym typeface="DM Sans"/>
            </a:endParaRPr>
          </a:p>
        </p:txBody>
      </p:sp>
      <p:sp>
        <p:nvSpPr>
          <p:cNvPr id="311" name="Google Shape;311;p63"/>
          <p:cNvSpPr txBox="1"/>
          <p:nvPr/>
        </p:nvSpPr>
        <p:spPr>
          <a:xfrm>
            <a:off x="4648200" y="1797525"/>
            <a:ext cx="3232800" cy="291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000">
                <a:solidFill>
                  <a:schemeClr val="dk1"/>
                </a:solidFill>
                <a:highlight>
                  <a:schemeClr val="accent6"/>
                </a:highlight>
                <a:latin typeface="DM Sans"/>
                <a:ea typeface="DM Sans"/>
                <a:cs typeface="DM Sans"/>
                <a:sym typeface="DM Sans"/>
              </a:rPr>
              <a:t>Desvantagens:</a:t>
            </a:r>
            <a:endParaRPr b="1" sz="2000">
              <a:solidFill>
                <a:schemeClr val="dk1"/>
              </a:solidFill>
              <a:highlight>
                <a:schemeClr val="accent6"/>
              </a:highlight>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Dependência de conectividade;</a:t>
            </a:r>
            <a:endParaRPr sz="1350">
              <a:solidFill>
                <a:schemeClr val="lt2"/>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Privacidade;</a:t>
            </a:r>
            <a:endParaRPr sz="1350">
              <a:solidFill>
                <a:schemeClr val="lt2"/>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Limitações de personalização;</a:t>
            </a:r>
            <a:endParaRPr sz="1350">
              <a:solidFill>
                <a:schemeClr val="lt2"/>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Custos contínuos;</a:t>
            </a:r>
            <a:endParaRPr sz="1350">
              <a:solidFill>
                <a:schemeClr val="lt2"/>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Conformidade regulatória.</a:t>
            </a:r>
            <a:endParaRPr sz="1350">
              <a:solidFill>
                <a:schemeClr val="lt2"/>
              </a:solidFill>
              <a:latin typeface="DM Sans"/>
              <a:ea typeface="DM Sans"/>
              <a:cs typeface="DM Sans"/>
              <a:sym typeface="DM Sans"/>
            </a:endParaRPr>
          </a:p>
          <a:p>
            <a:pPr indent="0" lvl="0" marL="0" rtl="0" algn="l">
              <a:spcBef>
                <a:spcPts val="0"/>
              </a:spcBef>
              <a:spcAft>
                <a:spcPts val="0"/>
              </a:spcAft>
              <a:buNone/>
            </a:pPr>
            <a:r>
              <a:t/>
            </a:r>
            <a:endParaRPr b="1" sz="1600">
              <a:solidFill>
                <a:schemeClr val="dk2"/>
              </a:solidFill>
              <a:latin typeface="DM Sans"/>
              <a:ea typeface="DM Sans"/>
              <a:cs typeface="DM Sans"/>
              <a:sym typeface="DM Sans"/>
            </a:endParaRPr>
          </a:p>
          <a:p>
            <a:pPr indent="0" lvl="0" marL="0" rtl="0" algn="l">
              <a:spcBef>
                <a:spcPts val="0"/>
              </a:spcBef>
              <a:spcAft>
                <a:spcPts val="0"/>
              </a:spcAft>
              <a:buNone/>
            </a:pPr>
            <a:r>
              <a:t/>
            </a:r>
            <a:endParaRPr b="1" sz="1600">
              <a:solidFill>
                <a:schemeClr val="dk2"/>
              </a:solidFill>
              <a:latin typeface="DM Sans"/>
              <a:ea typeface="DM Sans"/>
              <a:cs typeface="DM Sans"/>
              <a:sym typeface="DM Sans"/>
            </a:endParaRPr>
          </a:p>
          <a:p>
            <a:pPr indent="0" lvl="0" marL="0" rtl="0" algn="l">
              <a:spcBef>
                <a:spcPts val="0"/>
              </a:spcBef>
              <a:spcAft>
                <a:spcPts val="0"/>
              </a:spcAft>
              <a:buNone/>
            </a:pPr>
            <a:r>
              <a:t/>
            </a:r>
            <a:endParaRPr b="1" sz="1600">
              <a:solidFill>
                <a:schemeClr val="dk2"/>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pSp>
        <p:nvGrpSpPr>
          <p:cNvPr id="316" name="Google Shape;316;p64"/>
          <p:cNvGrpSpPr/>
          <p:nvPr/>
        </p:nvGrpSpPr>
        <p:grpSpPr>
          <a:xfrm>
            <a:off x="4202551" y="994261"/>
            <a:ext cx="738900" cy="738974"/>
            <a:chOff x="974706" y="2467173"/>
            <a:chExt cx="738900" cy="738900"/>
          </a:xfrm>
        </p:grpSpPr>
        <p:sp>
          <p:nvSpPr>
            <p:cNvPr id="317" name="Google Shape;317;p6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6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19" name="Google Shape;319;p64"/>
          <p:cNvSpPr txBox="1"/>
          <p:nvPr/>
        </p:nvSpPr>
        <p:spPr>
          <a:xfrm>
            <a:off x="1523600" y="18908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sp>
        <p:nvSpPr>
          <p:cNvPr id="320" name="Google Shape;320;p64"/>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25</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65"/>
          <p:cNvGrpSpPr/>
          <p:nvPr/>
        </p:nvGrpSpPr>
        <p:grpSpPr>
          <a:xfrm>
            <a:off x="501452" y="483061"/>
            <a:ext cx="401518" cy="401518"/>
            <a:chOff x="974706" y="2467173"/>
            <a:chExt cx="738900" cy="738900"/>
          </a:xfrm>
        </p:grpSpPr>
        <p:sp>
          <p:nvSpPr>
            <p:cNvPr id="326" name="Google Shape;326;p6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6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8" name="Google Shape;328;p65"/>
          <p:cNvSpPr txBox="1"/>
          <p:nvPr/>
        </p:nvSpPr>
        <p:spPr>
          <a:xfrm>
            <a:off x="501450" y="959363"/>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pic>
        <p:nvPicPr>
          <p:cNvPr id="329" name="Google Shape;329;p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0" name="Google Shape;330;p65"/>
          <p:cNvSpPr txBox="1"/>
          <p:nvPr/>
        </p:nvSpPr>
        <p:spPr>
          <a:xfrm>
            <a:off x="501450" y="2152650"/>
            <a:ext cx="7089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Escolher algum dos notebooks criado nas aulas anteriores.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Passar e rodar no </a:t>
            </a:r>
            <a:r>
              <a:rPr lang="pt-BR" sz="1350" u="sng">
                <a:solidFill>
                  <a:schemeClr val="dk1"/>
                </a:solidFill>
                <a:latin typeface="DM Sans"/>
                <a:ea typeface="DM Sans"/>
                <a:cs typeface="DM Sans"/>
                <a:sym typeface="DM Sans"/>
                <a:hlinkClick r:id="rId5">
                  <a:extLst>
                    <a:ext uri="{A12FA001-AC4F-418D-AE19-62706E023703}">
                      <ahyp:hlinkClr val="tx"/>
                    </a:ext>
                  </a:extLst>
                </a:hlinkClick>
              </a:rPr>
              <a:t>Google Colab</a:t>
            </a:r>
            <a:r>
              <a:rPr lang="pt-BR" sz="1350">
                <a:solidFill>
                  <a:schemeClr val="dk1"/>
                </a:solidFill>
                <a:latin typeface="DM Sans"/>
                <a:ea typeface="DM Sans"/>
                <a:cs typeface="DM Sans"/>
                <a:sym typeface="DM Sans"/>
              </a:rPr>
              <a:t> o notebook.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Comparar o processamento no Colab vs Local.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Compreender e discutir os seguintes conceitos aplicados no Colab:</a:t>
            </a:r>
            <a:endParaRPr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Computação na Nuvem;</a:t>
            </a:r>
            <a:endParaRPr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Virtual Machine; </a:t>
            </a:r>
            <a:endParaRPr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CPU e GPU;</a:t>
            </a:r>
            <a:endParaRPr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Disco e RAM. </a:t>
            </a:r>
            <a:endParaRPr sz="1350">
              <a:solidFill>
                <a:schemeClr val="dk1"/>
              </a:solidFill>
              <a:latin typeface="DM Sans"/>
              <a:ea typeface="DM Sans"/>
              <a:cs typeface="DM Sans"/>
              <a:sym typeface="DM Sans"/>
            </a:endParaRPr>
          </a:p>
        </p:txBody>
      </p:sp>
      <p:sp>
        <p:nvSpPr>
          <p:cNvPr id="331" name="Google Shape;331;p6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7" name="Google Shape;137;p39"/>
          <p:cNvSpPr txBox="1"/>
          <p:nvPr/>
        </p:nvSpPr>
        <p:spPr>
          <a:xfrm>
            <a:off x="370675" y="2368625"/>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Scikit learn</a:t>
            </a:r>
            <a:endParaRPr sz="1350">
              <a:solidFill>
                <a:schemeClr val="lt1"/>
              </a:solidFill>
              <a:latin typeface="DM Sans"/>
              <a:ea typeface="DM Sans"/>
              <a:cs typeface="DM Sans"/>
              <a:sym typeface="DM Sans"/>
            </a:endParaRPr>
          </a:p>
        </p:txBody>
      </p:sp>
      <p:sp>
        <p:nvSpPr>
          <p:cNvPr id="138" name="Google Shape;138;p39"/>
          <p:cNvSpPr txBox="1"/>
          <p:nvPr/>
        </p:nvSpPr>
        <p:spPr>
          <a:xfrm>
            <a:off x="3600550" y="2375550"/>
            <a:ext cx="24057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Feature engineering</a:t>
            </a:r>
            <a:endParaRPr sz="1350">
              <a:solidFill>
                <a:schemeClr val="lt1"/>
              </a:solidFill>
              <a:latin typeface="DM Sans"/>
              <a:ea typeface="DM Sans"/>
              <a:cs typeface="DM Sans"/>
              <a:sym typeface="DM Sans"/>
            </a:endParaRPr>
          </a:p>
        </p:txBody>
      </p:sp>
      <p:pic>
        <p:nvPicPr>
          <p:cNvPr id="139" name="Google Shape;139;p39"/>
          <p:cNvPicPr preferRelativeResize="0"/>
          <p:nvPr/>
        </p:nvPicPr>
        <p:blipFill rotWithShape="1">
          <a:blip r:embed="rId3">
            <a:alphaModFix/>
          </a:blip>
          <a:srcRect b="0" l="0" r="0" t="0"/>
          <a:stretch/>
        </p:blipFill>
        <p:spPr>
          <a:xfrm>
            <a:off x="474175" y="3005538"/>
            <a:ext cx="2062974" cy="1110576"/>
          </a:xfrm>
          <a:prstGeom prst="rect">
            <a:avLst/>
          </a:prstGeom>
          <a:noFill/>
          <a:ln>
            <a:noFill/>
          </a:ln>
        </p:spPr>
      </p:pic>
      <p:pic>
        <p:nvPicPr>
          <p:cNvPr id="140" name="Google Shape;140;p39"/>
          <p:cNvPicPr preferRelativeResize="0"/>
          <p:nvPr/>
        </p:nvPicPr>
        <p:blipFill rotWithShape="1">
          <a:blip r:embed="rId4">
            <a:alphaModFix/>
          </a:blip>
          <a:srcRect b="0" l="0" r="0" t="0"/>
          <a:stretch/>
        </p:blipFill>
        <p:spPr>
          <a:xfrm>
            <a:off x="3648075" y="3005550"/>
            <a:ext cx="4288001" cy="1533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0" name="Shape 340"/>
        <p:cNvGrpSpPr/>
        <p:nvPr/>
      </p:nvGrpSpPr>
      <p:grpSpPr>
        <a:xfrm>
          <a:off x="0" y="0"/>
          <a:ext cx="0" cy="0"/>
          <a:chOff x="0" y="0"/>
          <a:chExt cx="0" cy="0"/>
        </a:xfrm>
      </p:grpSpPr>
      <p:sp>
        <p:nvSpPr>
          <p:cNvPr id="341" name="Google Shape;341;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42" name="Google Shape;342;p67"/>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7"/>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44" name="Google Shape;344;p67"/>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45" name="Google Shape;345;p67"/>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67"/>
          <p:cNvCxnSpPr>
            <a:stCxn id="347" idx="6"/>
            <a:endCxn id="342"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48" name="Google Shape;348;p67"/>
          <p:cNvCxnSpPr>
            <a:stCxn id="342" idx="6"/>
            <a:endCxn id="345"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49" name="Google Shape;349;p67"/>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50" name="Google Shape;350;p67"/>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51" name="Google Shape;351;p67"/>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52" name="Google Shape;352;p67"/>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53" name="Google Shape;353;p67"/>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54" name="Google Shape;354;p67"/>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355" name="Google Shape;355;p67"/>
          <p:cNvGrpSpPr/>
          <p:nvPr/>
        </p:nvGrpSpPr>
        <p:grpSpPr>
          <a:xfrm>
            <a:off x="1731113" y="1953850"/>
            <a:ext cx="587100" cy="600300"/>
            <a:chOff x="1731113" y="1953850"/>
            <a:chExt cx="587100" cy="600300"/>
          </a:xfrm>
        </p:grpSpPr>
        <p:sp>
          <p:nvSpPr>
            <p:cNvPr id="347" name="Google Shape;347;p67"/>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7"/>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8"/>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362" name="Google Shape;362;p68"/>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363" name="Google Shape;363;p68"/>
          <p:cNvGrpSpPr/>
          <p:nvPr/>
        </p:nvGrpSpPr>
        <p:grpSpPr>
          <a:xfrm>
            <a:off x="1527125" y="2646775"/>
            <a:ext cx="3705225" cy="923925"/>
            <a:chOff x="4463725" y="2301200"/>
            <a:chExt cx="3705225" cy="923925"/>
          </a:xfrm>
        </p:grpSpPr>
        <p:pic>
          <p:nvPicPr>
            <p:cNvPr id="364" name="Google Shape;364;p68"/>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365" name="Google Shape;365;p68"/>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366" name="Google Shape;366;p68"/>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367" name="Google Shape;367;p68"/>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368" name="Google Shape;368;p68"/>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grpSp>
        <p:nvGrpSpPr>
          <p:cNvPr id="373" name="Google Shape;373;p69"/>
          <p:cNvGrpSpPr/>
          <p:nvPr/>
        </p:nvGrpSpPr>
        <p:grpSpPr>
          <a:xfrm>
            <a:off x="4202550" y="994173"/>
            <a:ext cx="738900" cy="738900"/>
            <a:chOff x="5323100" y="2467173"/>
            <a:chExt cx="738900" cy="738900"/>
          </a:xfrm>
        </p:grpSpPr>
        <p:sp>
          <p:nvSpPr>
            <p:cNvPr id="374" name="Google Shape;374;p6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75" name="Google Shape;375;p69"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376" name="Google Shape;376;p69"/>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Criando um Virtual Environment</a:t>
            </a:r>
            <a:endParaRPr b="1" sz="4000">
              <a:solidFill>
                <a:schemeClr val="dk1"/>
              </a:solidFill>
              <a:latin typeface="DM Sans"/>
              <a:ea typeface="DM Sans"/>
              <a:cs typeface="DM Sans"/>
              <a:sym typeface="DM Sans"/>
            </a:endParaRPr>
          </a:p>
        </p:txBody>
      </p:sp>
      <p:sp>
        <p:nvSpPr>
          <p:cNvPr id="377" name="Google Shape;377;p69"/>
          <p:cNvSpPr txBox="1"/>
          <p:nvPr/>
        </p:nvSpPr>
        <p:spPr>
          <a:xfrm>
            <a:off x="2385600" y="3501625"/>
            <a:ext cx="4372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dk2"/>
                </a:solidFill>
                <a:latin typeface="DM Sans"/>
                <a:ea typeface="DM Sans"/>
                <a:cs typeface="DM Sans"/>
                <a:sym typeface="DM Sans"/>
              </a:rPr>
              <a:t>DESAFIO COMPLEMENTAR</a:t>
            </a:r>
            <a:endParaRPr sz="1700">
              <a:solidFill>
                <a:schemeClr val="dk2"/>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7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83" name="Google Shape;383;p70"/>
          <p:cNvGrpSpPr/>
          <p:nvPr/>
        </p:nvGrpSpPr>
        <p:grpSpPr>
          <a:xfrm>
            <a:off x="475507" y="468297"/>
            <a:ext cx="431074" cy="431074"/>
            <a:chOff x="5323100" y="2467173"/>
            <a:chExt cx="738900" cy="738900"/>
          </a:xfrm>
        </p:grpSpPr>
        <p:sp>
          <p:nvSpPr>
            <p:cNvPr id="384" name="Google Shape;384;p7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85" name="Google Shape;385;p7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86" name="Google Shape;386;p70"/>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COMPLEMENTAR</a:t>
            </a:r>
            <a:endParaRPr>
              <a:latin typeface="DM Sans"/>
              <a:ea typeface="DM Sans"/>
              <a:cs typeface="DM Sans"/>
              <a:sym typeface="DM Sans"/>
            </a:endParaRPr>
          </a:p>
        </p:txBody>
      </p:sp>
      <p:sp>
        <p:nvSpPr>
          <p:cNvPr id="387" name="Google Shape;387;p70"/>
          <p:cNvSpPr txBox="1"/>
          <p:nvPr/>
        </p:nvSpPr>
        <p:spPr>
          <a:xfrm>
            <a:off x="457350" y="1857275"/>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Virtual Environment:</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Criar um virtual environment para execução do projeto final.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Salvar o arquivo requirements.txt na pasta do projeto com as bibliotecas e suas versões utilizadas.  </a:t>
            </a:r>
            <a:endParaRPr sz="1350">
              <a:solidFill>
                <a:schemeClr val="dk2"/>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pt-BR" sz="1350">
                <a:latin typeface="DM Sans"/>
                <a:ea typeface="DM Sans"/>
                <a:cs typeface="DM Sans"/>
                <a:sym typeface="DM Sans"/>
              </a:rPr>
              <a:t>Exemplo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999999"/>
              </a:buClr>
              <a:buSzPts val="1350"/>
              <a:buFont typeface="DM Sans"/>
              <a:buChar char="✓"/>
            </a:pPr>
            <a:r>
              <a:rPr lang="pt-BR" sz="1350" u="sng">
                <a:solidFill>
                  <a:srgbClr val="999999"/>
                </a:solidFill>
                <a:latin typeface="DM Sans"/>
                <a:ea typeface="DM Sans"/>
                <a:cs typeface="DM Sans"/>
                <a:sym typeface="DM Sans"/>
              </a:rPr>
              <a:t>https://gist.github.com/lohhans/f8da0b147550df3f96914d3797e9fb89</a:t>
            </a:r>
            <a:endParaRPr sz="1350" u="sng">
              <a:solidFill>
                <a:srgbClr val="999999"/>
              </a:solidFill>
              <a:latin typeface="DM Sans"/>
              <a:ea typeface="DM Sans"/>
              <a:cs typeface="DM Sans"/>
              <a:sym typeface="DM Sans"/>
            </a:endParaRPr>
          </a:p>
        </p:txBody>
      </p:sp>
      <p:sp>
        <p:nvSpPr>
          <p:cNvPr id="388" name="Google Shape;388;p70"/>
          <p:cNvSpPr txBox="1"/>
          <p:nvPr/>
        </p:nvSpPr>
        <p:spPr>
          <a:xfrm>
            <a:off x="4527575" y="1899600"/>
            <a:ext cx="3834600" cy="15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Documentação: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Adicionar e escrever um arquivo README.md documentando sobre o projeto</a:t>
            </a:r>
            <a:endParaRPr sz="1350">
              <a:solidFill>
                <a:schemeClr val="dk2"/>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457200" rtl="0" algn="l">
              <a:spcBef>
                <a:spcPts val="0"/>
              </a:spcBef>
              <a:spcAft>
                <a:spcPts val="800"/>
              </a:spcAft>
              <a:buNone/>
            </a:pPr>
            <a:r>
              <a:t/>
            </a:r>
            <a:endParaRPr b="1" sz="1350">
              <a:latin typeface="DM Sans"/>
              <a:ea typeface="DM Sans"/>
              <a:cs typeface="DM Sans"/>
              <a:sym typeface="DM Sans"/>
            </a:endParaRPr>
          </a:p>
        </p:txBody>
      </p:sp>
      <p:sp>
        <p:nvSpPr>
          <p:cNvPr id="389" name="Google Shape;389;p70"/>
          <p:cNvSpPr txBox="1"/>
          <p:nvPr/>
        </p:nvSpPr>
        <p:spPr>
          <a:xfrm>
            <a:off x="475500" y="1008875"/>
            <a:ext cx="8371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Criando um virtual environment</a:t>
            </a:r>
            <a:endParaRPr b="1" sz="40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395" name="Google Shape;395;p71"/>
          <p:cNvSpPr txBox="1"/>
          <p:nvPr/>
        </p:nvSpPr>
        <p:spPr>
          <a:xfrm>
            <a:off x="2823751" y="2360900"/>
            <a:ext cx="34965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Virtual Environment</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Docker </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Computação na Nuvem</a:t>
            </a:r>
            <a:endParaRPr sz="1350">
              <a:solidFill>
                <a:schemeClr val="lt2"/>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pSp>
        <p:nvGrpSpPr>
          <p:cNvPr id="400" name="Google Shape;400;p72"/>
          <p:cNvGrpSpPr/>
          <p:nvPr/>
        </p:nvGrpSpPr>
        <p:grpSpPr>
          <a:xfrm>
            <a:off x="4202550" y="1278135"/>
            <a:ext cx="738900" cy="738900"/>
            <a:chOff x="4202550" y="994173"/>
            <a:chExt cx="738900" cy="738900"/>
          </a:xfrm>
        </p:grpSpPr>
        <p:sp>
          <p:nvSpPr>
            <p:cNvPr id="401" name="Google Shape;401;p7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2" name="Google Shape;402;p7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03" name="Google Shape;403;p72"/>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3"/>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09" name="Google Shape;409;p73"/>
          <p:cNvGrpSpPr/>
          <p:nvPr/>
        </p:nvGrpSpPr>
        <p:grpSpPr>
          <a:xfrm>
            <a:off x="457358" y="468285"/>
            <a:ext cx="431074" cy="431074"/>
            <a:chOff x="4202550" y="994173"/>
            <a:chExt cx="738900" cy="738900"/>
          </a:xfrm>
        </p:grpSpPr>
        <p:sp>
          <p:nvSpPr>
            <p:cNvPr id="410" name="Google Shape;410;p7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11" name="Google Shape;411;p7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12" name="Google Shape;412;p7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13" name="Google Shape;413;p73"/>
          <p:cNvSpPr txBox="1"/>
          <p:nvPr/>
        </p:nvSpPr>
        <p:spPr>
          <a:xfrm>
            <a:off x="457350" y="1725800"/>
            <a:ext cx="5129400" cy="10782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Docker: desenvolvimento de aplicações em containers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Redhat</a:t>
            </a:r>
            <a:endParaRPr b="1"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5">
                  <a:extLst>
                    <a:ext uri="{A12FA001-AC4F-418D-AE19-62706E023703}">
                      <ahyp:hlinkClr val="tx"/>
                    </a:ext>
                  </a:extLst>
                </a:hlinkClick>
              </a:rPr>
              <a:t>AWS vs. Azure vs. Google: Comparação na nuvem</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Saninternet</a:t>
            </a:r>
            <a:endParaRPr b="1" sz="1350">
              <a:solidFill>
                <a:schemeClr val="dk2"/>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4"/>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46" name="Google Shape;146;p40"/>
          <p:cNvSpPr txBox="1"/>
          <p:nvPr/>
        </p:nvSpPr>
        <p:spPr>
          <a:xfrm>
            <a:off x="370675" y="2368625"/>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Scikit learn</a:t>
            </a:r>
            <a:endParaRPr sz="1350">
              <a:solidFill>
                <a:schemeClr val="lt1"/>
              </a:solidFill>
              <a:latin typeface="DM Sans"/>
              <a:ea typeface="DM Sans"/>
              <a:cs typeface="DM Sans"/>
              <a:sym typeface="DM Sans"/>
            </a:endParaRPr>
          </a:p>
        </p:txBody>
      </p:sp>
      <p:pic>
        <p:nvPicPr>
          <p:cNvPr id="147" name="Google Shape;147;p40"/>
          <p:cNvPicPr preferRelativeResize="0"/>
          <p:nvPr/>
        </p:nvPicPr>
        <p:blipFill rotWithShape="1">
          <a:blip r:embed="rId3">
            <a:alphaModFix/>
          </a:blip>
          <a:srcRect b="0" l="0" r="0" t="0"/>
          <a:stretch/>
        </p:blipFill>
        <p:spPr>
          <a:xfrm>
            <a:off x="2611150" y="2400900"/>
            <a:ext cx="3143524" cy="2342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Ferramentas e Extensões</a:t>
            </a:r>
            <a:endParaRPr b="1" sz="4000">
              <a:solidFill>
                <a:srgbClr val="EAFF6A"/>
              </a:solidFill>
              <a:latin typeface="DM Sans"/>
              <a:ea typeface="DM Sans"/>
              <a:cs typeface="DM Sans"/>
              <a:sym typeface="DM Sans"/>
            </a:endParaRPr>
          </a:p>
        </p:txBody>
      </p:sp>
      <p:sp>
        <p:nvSpPr>
          <p:cNvPr id="158" name="Google Shape;158;p4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16.</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64" name="Google Shape;164;p4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65" name="Google Shape;165;p43"/>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Criação de Virtual Environments</a:t>
            </a:r>
            <a:endParaRPr b="1" sz="1350">
              <a:solidFill>
                <a:schemeClr val="lt1"/>
              </a:solidFill>
              <a:latin typeface="DM Sans"/>
              <a:ea typeface="DM Sans"/>
              <a:cs typeface="DM Sans"/>
              <a:sym typeface="DM Sans"/>
            </a:endParaRPr>
          </a:p>
        </p:txBody>
      </p:sp>
      <p:pic>
        <p:nvPicPr>
          <p:cNvPr id="166" name="Google Shape;166;p43"/>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67" name="Google Shape;167;p43"/>
          <p:cNvSpPr txBox="1"/>
          <p:nvPr/>
        </p:nvSpPr>
        <p:spPr>
          <a:xfrm>
            <a:off x="2690561" y="20809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Introduzir os conceitos de Computação na Nuvem</a:t>
            </a:r>
            <a:endParaRPr b="1" sz="1350">
              <a:solidFill>
                <a:schemeClr val="lt1"/>
              </a:solidFill>
              <a:latin typeface="DM Sans"/>
              <a:ea typeface="DM Sans"/>
              <a:cs typeface="DM Sans"/>
              <a:sym typeface="DM Sans"/>
            </a:endParaRPr>
          </a:p>
        </p:txBody>
      </p:sp>
      <p:cxnSp>
        <p:nvCxnSpPr>
          <p:cNvPr id="168" name="Google Shape;168;p43"/>
          <p:cNvCxnSpPr>
            <a:stCxn id="164" idx="2"/>
            <a:endCxn id="166"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4"/>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Virtual Environments</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45"/>
          <p:cNvPicPr preferRelativeResize="0"/>
          <p:nvPr/>
        </p:nvPicPr>
        <p:blipFill rotWithShape="1">
          <a:blip r:embed="rId3">
            <a:alphaModFix/>
          </a:blip>
          <a:srcRect b="0" l="1923" r="1923" t="0"/>
          <a:stretch/>
        </p:blipFill>
        <p:spPr>
          <a:xfrm>
            <a:off x="5846400" y="0"/>
            <a:ext cx="3297600" cy="5144402"/>
          </a:xfrm>
          <a:prstGeom prst="rect">
            <a:avLst/>
          </a:prstGeom>
          <a:noFill/>
          <a:ln>
            <a:noFill/>
          </a:ln>
        </p:spPr>
      </p:pic>
      <p:pic>
        <p:nvPicPr>
          <p:cNvPr id="179" name="Google Shape;179;p4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0" name="Google Shape;180;p45"/>
          <p:cNvSpPr txBox="1"/>
          <p:nvPr/>
        </p:nvSpPr>
        <p:spPr>
          <a:xfrm>
            <a:off x="548125" y="518500"/>
            <a:ext cx="529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O que é um Virtual Environment?</a:t>
            </a:r>
            <a:endParaRPr b="1" sz="4000">
              <a:solidFill>
                <a:schemeClr val="dk1"/>
              </a:solidFill>
              <a:latin typeface="DM Sans"/>
              <a:ea typeface="DM Sans"/>
              <a:cs typeface="DM Sans"/>
              <a:sym typeface="DM Sans"/>
            </a:endParaRPr>
          </a:p>
        </p:txBody>
      </p:sp>
      <p:sp>
        <p:nvSpPr>
          <p:cNvPr id="181" name="Google Shape;181;p45"/>
          <p:cNvSpPr txBox="1"/>
          <p:nvPr/>
        </p:nvSpPr>
        <p:spPr>
          <a:xfrm>
            <a:off x="630000" y="2141975"/>
            <a:ext cx="4738500" cy="262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ambiente virtual para isolar e gerenciar as dependências de um projeto.</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1200"/>
              </a:spcAft>
              <a:buNone/>
            </a:pPr>
            <a:r>
              <a:rPr lang="pt-BR" sz="1350">
                <a:solidFill>
                  <a:schemeClr val="dk1"/>
                </a:solidFill>
                <a:latin typeface="DM Sans"/>
                <a:ea typeface="DM Sans"/>
                <a:cs typeface="DM Sans"/>
                <a:sym typeface="DM Sans"/>
              </a:rPr>
              <a:t>É comum ter projetos que dependem de diferentes versões de bibliotecas ou pacotes. No entanto, às vezes essas versões podem entrar em conflito, o que pode resultar em erros ou comportamentos inesperados. Ambientes virtuais fornecem uma maneira de criar </a:t>
            </a:r>
            <a:r>
              <a:rPr b="1" lang="pt-BR" sz="1350">
                <a:solidFill>
                  <a:schemeClr val="dk1"/>
                </a:solidFill>
                <a:latin typeface="DM Sans"/>
                <a:ea typeface="DM Sans"/>
                <a:cs typeface="DM Sans"/>
                <a:sym typeface="DM Sans"/>
              </a:rPr>
              <a:t>ambientes independentes</a:t>
            </a:r>
            <a:r>
              <a:rPr lang="pt-BR" sz="1350">
                <a:solidFill>
                  <a:schemeClr val="dk1"/>
                </a:solidFill>
                <a:latin typeface="DM Sans"/>
                <a:ea typeface="DM Sans"/>
                <a:cs typeface="DM Sans"/>
                <a:sym typeface="DM Sans"/>
              </a:rPr>
              <a:t>, onde você pode </a:t>
            </a:r>
            <a:r>
              <a:rPr b="1" lang="pt-BR" sz="1350">
                <a:solidFill>
                  <a:schemeClr val="dk1"/>
                </a:solidFill>
                <a:latin typeface="DM Sans"/>
                <a:ea typeface="DM Sans"/>
                <a:cs typeface="DM Sans"/>
                <a:sym typeface="DM Sans"/>
              </a:rPr>
              <a:t>instalar as versões específicas das bibliotecas</a:t>
            </a:r>
            <a:r>
              <a:rPr lang="pt-BR" sz="1350">
                <a:solidFill>
                  <a:schemeClr val="dk1"/>
                </a:solidFill>
                <a:latin typeface="DM Sans"/>
                <a:ea typeface="DM Sans"/>
                <a:cs typeface="DM Sans"/>
                <a:sym typeface="DM Sans"/>
              </a:rPr>
              <a:t> necessárias para um projeto específico, sem interferir no ambiente global do sistema.</a:t>
            </a:r>
            <a:endParaRPr sz="135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